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58" r:id="rId4"/>
    <p:sldId id="297" r:id="rId5"/>
    <p:sldId id="259" r:id="rId6"/>
    <p:sldId id="296" r:id="rId7"/>
    <p:sldId id="260" r:id="rId8"/>
    <p:sldId id="261" r:id="rId9"/>
    <p:sldId id="298" r:id="rId10"/>
    <p:sldId id="262" r:id="rId11"/>
    <p:sldId id="299" r:id="rId12"/>
    <p:sldId id="300" r:id="rId13"/>
    <p:sldId id="263" r:id="rId14"/>
    <p:sldId id="264" r:id="rId15"/>
    <p:sldId id="301" r:id="rId16"/>
    <p:sldId id="265" r:id="rId17"/>
    <p:sldId id="302" r:id="rId18"/>
    <p:sldId id="266" r:id="rId19"/>
    <p:sldId id="267" r:id="rId20"/>
    <p:sldId id="268" r:id="rId21"/>
    <p:sldId id="292" r:id="rId22"/>
    <p:sldId id="293" r:id="rId23"/>
    <p:sldId id="305" r:id="rId24"/>
    <p:sldId id="307" r:id="rId25"/>
    <p:sldId id="308" r:id="rId26"/>
    <p:sldId id="311" r:id="rId27"/>
    <p:sldId id="313" r:id="rId28"/>
    <p:sldId id="314" r:id="rId29"/>
    <p:sldId id="278" r:id="rId30"/>
    <p:sldId id="309" r:id="rId31"/>
    <p:sldId id="303" r:id="rId32"/>
    <p:sldId id="304" r:id="rId33"/>
    <p:sldId id="306" r:id="rId34"/>
    <p:sldId id="310" r:id="rId35"/>
    <p:sldId id="312" r:id="rId36"/>
    <p:sldId id="315" r:id="rId37"/>
    <p:sldId id="339" r:id="rId38"/>
    <p:sldId id="291" r:id="rId39"/>
    <p:sldId id="269" r:id="rId40"/>
    <p:sldId id="321" r:id="rId41"/>
    <p:sldId id="338" r:id="rId42"/>
    <p:sldId id="270" r:id="rId43"/>
    <p:sldId id="272" r:id="rId44"/>
    <p:sldId id="322" r:id="rId45"/>
    <p:sldId id="316" r:id="rId46"/>
    <p:sldId id="317" r:id="rId47"/>
    <p:sldId id="326" r:id="rId48"/>
    <p:sldId id="325" r:id="rId49"/>
    <p:sldId id="273" r:id="rId50"/>
    <p:sldId id="274" r:id="rId51"/>
    <p:sldId id="328" r:id="rId52"/>
    <p:sldId id="276" r:id="rId53"/>
    <p:sldId id="277" r:id="rId54"/>
    <p:sldId id="327" r:id="rId55"/>
    <p:sldId id="279" r:id="rId56"/>
    <p:sldId id="318" r:id="rId57"/>
    <p:sldId id="323" r:id="rId58"/>
    <p:sldId id="332" r:id="rId59"/>
    <p:sldId id="329" r:id="rId60"/>
    <p:sldId id="333" r:id="rId61"/>
    <p:sldId id="330" r:id="rId62"/>
    <p:sldId id="331" r:id="rId63"/>
    <p:sldId id="324" r:id="rId64"/>
    <p:sldId id="294" r:id="rId65"/>
    <p:sldId id="280" r:id="rId66"/>
    <p:sldId id="281" r:id="rId67"/>
    <p:sldId id="282" r:id="rId68"/>
    <p:sldId id="334" r:id="rId69"/>
    <p:sldId id="295" r:id="rId70"/>
    <p:sldId id="283" r:id="rId71"/>
    <p:sldId id="335" r:id="rId72"/>
    <p:sldId id="284" r:id="rId73"/>
    <p:sldId id="336" r:id="rId74"/>
    <p:sldId id="337" r:id="rId75"/>
    <p:sldId id="290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4"/>
    <p:restoredTop sz="88674"/>
  </p:normalViewPr>
  <p:slideViewPr>
    <p:cSldViewPr snapToGrid="0" snapToObjects="1">
      <p:cViewPr varScale="1">
        <p:scale>
          <a:sx n="111" d="100"/>
          <a:sy n="111" d="100"/>
        </p:scale>
        <p:origin x="128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1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EE215-D970-524C-B678-A37C25ACBAB5}" type="datetimeFigureOut">
              <a:rPr kumimoji="1" lang="zh-CN" altLang="en-US" smtClean="0"/>
              <a:t>2017/6/10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BB382-93EA-8F4C-9664-A5A0B2A515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40175-E931-BC42-BED0-6B86972800BE}" type="datetimeFigureOut">
              <a:rPr kumimoji="1" lang="zh-CN" altLang="en-US" smtClean="0"/>
              <a:t>2017/6/10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7E00-6DB5-E740-B56B-24B47FF2E6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unsigned</a:t>
            </a:r>
            <a:r>
              <a:rPr kumimoji="1" lang="zh-CN" altLang="en-US" dirty="0" smtClean="0"/>
              <a:t>比普通好一些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519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原理即将</a:t>
            </a:r>
            <a:r>
              <a:rPr kumimoji="1" lang="en-US" altLang="zh-CN" dirty="0" err="1" smtClean="0"/>
              <a:t>uint</a:t>
            </a:r>
            <a:r>
              <a:rPr kumimoji="1" lang="zh-CN" altLang="en-US" dirty="0" smtClean="0"/>
              <a:t>视为长度为</a:t>
            </a:r>
            <a:r>
              <a:rPr kumimoji="1" lang="en-US" altLang="zh-CN" dirty="0" smtClean="0"/>
              <a:t>32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0/1</a:t>
            </a:r>
            <a:r>
              <a:rPr kumimoji="1" lang="zh-CN" altLang="en-US" dirty="0" smtClean="0"/>
              <a:t>数组</a:t>
            </a:r>
          </a:p>
          <a:p>
            <a:r>
              <a:rPr kumimoji="1" lang="zh-CN" altLang="en-US" dirty="0" smtClean="0"/>
              <a:t>和线段树类似，每次合并同一层的所有相邻两个元素</a:t>
            </a:r>
          </a:p>
          <a:p>
            <a:r>
              <a:rPr kumimoji="1" lang="zh-CN" altLang="en-US" dirty="0" smtClean="0"/>
              <a:t>每合并一次之后，元素的大小（</a:t>
            </a:r>
            <a:r>
              <a:rPr kumimoji="1" lang="en-US" altLang="zh-CN" dirty="0" smtClean="0"/>
              <a:t>bit</a:t>
            </a:r>
            <a:r>
              <a:rPr kumimoji="1" lang="zh-CN" altLang="en-US" dirty="0" smtClean="0"/>
              <a:t>数）变为原来的两倍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这些东西余数不同，故有</a:t>
            </a:r>
          </a:p>
          <a:p>
            <a:r>
              <a:rPr kumimoji="1" lang="en-US" altLang="zh-CN" dirty="0" smtClean="0"/>
              <a:t>1*2*</a:t>
            </a:r>
            <a:r>
              <a:rPr kumimoji="1" lang="is-IS" altLang="zh-CN" dirty="0" smtClean="0"/>
              <a:t>…*(p-1)=a*2a*3a*...*(p-1)a</a:t>
            </a:r>
          </a:p>
          <a:p>
            <a:r>
              <a:rPr kumimoji="1" lang="is-IS" altLang="zh-CN" dirty="0" smtClean="0"/>
              <a:t>W=W*a^(p-1)</a:t>
            </a:r>
          </a:p>
          <a:p>
            <a:r>
              <a:rPr kumimoji="1" lang="is-IS" altLang="zh-CN" dirty="0" smtClean="0"/>
              <a:t>a^(p-1)=1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02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必要性：有解则有</a:t>
            </a:r>
            <a:r>
              <a:rPr kumimoji="1" lang="en-US" altLang="zh-CN" dirty="0" smtClean="0"/>
              <a:t>x1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y1</a:t>
            </a:r>
            <a:r>
              <a:rPr kumimoji="1" lang="zh-CN" altLang="en-US" baseline="0" dirty="0" smtClean="0"/>
              <a:t>使得</a:t>
            </a:r>
            <a:r>
              <a:rPr kumimoji="1" lang="en-US" altLang="zh-CN" baseline="0" dirty="0" smtClean="0"/>
              <a:t>ax1=b+py1</a:t>
            </a:r>
            <a:endParaRPr kumimoji="1" lang="zh-CN" altLang="en-US" baseline="0" dirty="0" smtClean="0"/>
          </a:p>
          <a:p>
            <a:r>
              <a:rPr kumimoji="1" lang="zh-CN" altLang="en-US" baseline="0" dirty="0" smtClean="0"/>
              <a:t>充分性：两侧除以</a:t>
            </a:r>
            <a:r>
              <a:rPr kumimoji="1" lang="en-US" altLang="zh-CN" baseline="0" dirty="0" smtClean="0"/>
              <a:t>GCD</a:t>
            </a:r>
            <a:r>
              <a:rPr kumimoji="1" lang="zh-CN" altLang="en-US" baseline="0" dirty="0" smtClean="0"/>
              <a:t>，得新</a:t>
            </a:r>
            <a:r>
              <a:rPr kumimoji="1" lang="en-US" altLang="zh-CN" baseline="0" dirty="0" smtClean="0"/>
              <a:t>GCD=1</a:t>
            </a:r>
            <a:r>
              <a:rPr kumimoji="1" lang="zh-CN" altLang="en-US" baseline="0" dirty="0" smtClean="0"/>
              <a:t>；由特解</a:t>
            </a:r>
            <a:r>
              <a:rPr kumimoji="1" lang="en-US" altLang="zh-CN" baseline="0" dirty="0" smtClean="0"/>
              <a:t>+</a:t>
            </a:r>
            <a:r>
              <a:rPr kumimoji="1" lang="zh-CN" altLang="en-US" baseline="0" dirty="0" smtClean="0"/>
              <a:t>任意倍</a:t>
            </a:r>
            <a:r>
              <a:rPr kumimoji="1" lang="en-US" altLang="zh-CN" baseline="0" dirty="0" smtClean="0"/>
              <a:t>p/GCD</a:t>
            </a:r>
            <a:r>
              <a:rPr kumimoji="1" lang="zh-CN" altLang="en-US" baseline="0" dirty="0" smtClean="0"/>
              <a:t>得到通解（两者均为除以</a:t>
            </a:r>
            <a:r>
              <a:rPr kumimoji="1" lang="en-US" altLang="zh-CN" baseline="0" dirty="0" smtClean="0"/>
              <a:t>GCD</a:t>
            </a:r>
            <a:r>
              <a:rPr kumimoji="1" lang="zh-CN" altLang="en-US" baseline="0" dirty="0" smtClean="0"/>
              <a:t>后方程的唯一解）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96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的所有倍数都是密码，即满足</a:t>
            </a:r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ax</a:t>
            </a:r>
            <a:r>
              <a:rPr lang="zh-CN" altLang="en-US" dirty="0" smtClean="0"/>
              <a:t> </a:t>
            </a:r>
            <a:r>
              <a:rPr lang="en-US" altLang="zh-CN" dirty="0" smtClean="0"/>
              <a:t>(mod</a:t>
            </a:r>
            <a:r>
              <a:rPr lang="zh-CN" altLang="en-US" dirty="0" smtClean="0"/>
              <a:t> </a:t>
            </a:r>
            <a:r>
              <a:rPr lang="en-US" altLang="zh-CN" dirty="0" smtClean="0"/>
              <a:t>n)</a:t>
            </a:r>
            <a:r>
              <a:rPr lang="zh-CN" altLang="en-US" dirty="0" smtClean="0"/>
              <a:t>的所有整数都是密码，即</a:t>
            </a:r>
            <a:r>
              <a:rPr lang="en-US" altLang="zh-CN" dirty="0" err="1" smtClean="0"/>
              <a:t>gcd</a:t>
            </a:r>
            <a:r>
              <a:rPr lang="en-US" altLang="zh-CN" dirty="0" smtClean="0"/>
              <a:t>(a,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|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；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形如</a:t>
            </a:r>
            <a:r>
              <a:rPr lang="en-US" altLang="zh-CN" baseline="0" dirty="0" smtClean="0"/>
              <a:t>ax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的所有整数都是密码；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设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为集合最小元，假设存在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\not|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</a:t>
            </a:r>
            <a:r>
              <a:rPr lang="zh-CN" altLang="en-US" baseline="0" dirty="0" smtClean="0"/>
              <a:t>也是密码，那么</a:t>
            </a:r>
            <a:r>
              <a:rPr lang="en-US" altLang="zh-CN" baseline="0" dirty="0" err="1" smtClean="0"/>
              <a:t>gcd</a:t>
            </a:r>
            <a:r>
              <a:rPr lang="en-US" altLang="zh-CN" baseline="0" dirty="0" smtClean="0"/>
              <a:t>(s,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p)</a:t>
            </a:r>
            <a:r>
              <a:rPr lang="zh-CN" altLang="en-US" baseline="0" dirty="0" smtClean="0"/>
              <a:t>是密码且</a:t>
            </a:r>
            <a:r>
              <a:rPr lang="en-US" altLang="zh-CN" baseline="0" dirty="0" smtClean="0"/>
              <a:t>&lt;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。</a:t>
            </a:r>
            <a:endParaRPr lang="en-US" altLang="zh-CN" baseline="0" smtClean="0"/>
          </a:p>
          <a:p>
            <a:pPr marL="0" indent="0">
              <a:buNone/>
            </a:pP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154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即全集减去补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64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(1+1)^n</a:t>
            </a:r>
          </a:p>
          <a:p>
            <a:r>
              <a:rPr kumimoji="1" lang="en-US" altLang="zh-CN" dirty="0" smtClean="0"/>
              <a:t>2</a:t>
            </a:r>
            <a:r>
              <a:rPr kumimoji="1" lang="en-US" altLang="zh-CN" dirty="0" smtClean="0"/>
              <a:t>.</a:t>
            </a:r>
            <a:r>
              <a:rPr kumimoji="1" lang="en-US" altLang="zh-CN" baseline="0" dirty="0" smtClean="0"/>
              <a:t> (1-1)^n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CN" baseline="0" dirty="0" smtClean="0"/>
              <a:t>n</a:t>
            </a:r>
            <a:r>
              <a:rPr kumimoji="1" lang="zh-CN" altLang="en-US" baseline="0" dirty="0" smtClean="0"/>
              <a:t>人选</a:t>
            </a:r>
            <a:r>
              <a:rPr kumimoji="1" lang="en-US" altLang="zh-CN" baseline="0" dirty="0" smtClean="0"/>
              <a:t>k</a:t>
            </a:r>
            <a:r>
              <a:rPr kumimoji="1" lang="zh-CN" altLang="en-US" baseline="0" dirty="0" smtClean="0"/>
              <a:t>个，</a:t>
            </a:r>
            <a:r>
              <a:rPr kumimoji="1" lang="en-US" altLang="zh-CN" baseline="0" dirty="0" smtClean="0"/>
              <a:t>k</a:t>
            </a:r>
            <a:r>
              <a:rPr kumimoji="1" lang="zh-CN" altLang="en-US" baseline="0" dirty="0" smtClean="0"/>
              <a:t>个中再选</a:t>
            </a:r>
            <a:r>
              <a:rPr kumimoji="1" lang="en-US" altLang="zh-CN" baseline="0" dirty="0" smtClean="0"/>
              <a:t>1</a:t>
            </a:r>
            <a:r>
              <a:rPr kumimoji="1" lang="zh-CN" altLang="en-US" baseline="0" dirty="0" smtClean="0"/>
              <a:t>个</a:t>
            </a:r>
            <a:endParaRPr kumimoji="1" lang="en-US" altLang="zh-CN" baseline="0" dirty="0" smtClean="0"/>
          </a:p>
          <a:p>
            <a:pPr marL="228600" indent="-228600">
              <a:buAutoNum type="arabicPeriod"/>
            </a:pPr>
            <a:r>
              <a:rPr kumimoji="1" lang="en-US" altLang="zh-CN" baseline="0" dirty="0" smtClean="0"/>
              <a:t>(1+x)^(m1+m2) = (1+x)^m1 </a:t>
            </a:r>
            <a:r>
              <a:rPr kumimoji="1" lang="zh-CN" altLang="en-US" baseline="0" dirty="0" smtClean="0"/>
              <a:t>*</a:t>
            </a:r>
            <a:r>
              <a:rPr kumimoji="1" lang="en-US" altLang="zh-CN" baseline="0" dirty="0" smtClean="0"/>
              <a:t> (1+x)^m2</a:t>
            </a:r>
            <a:r>
              <a:rPr kumimoji="1" lang="zh-CN" altLang="en-US" baseline="0" dirty="0" smtClean="0"/>
              <a:t>；二项式定理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944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28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由于要求非空，直接计算不方便，还得容斥</a:t>
            </a:r>
          </a:p>
          <a:p>
            <a:r>
              <a:rPr kumimoji="1" lang="zh-CN" altLang="en-US" dirty="0" smtClean="0"/>
              <a:t>对于多组询问来说，</a:t>
            </a:r>
            <a:r>
              <a:rPr kumimoji="1" lang="en-US" altLang="zh-CN" dirty="0" err="1" smtClean="0"/>
              <a:t>Stirling</a:t>
            </a:r>
            <a:r>
              <a:rPr kumimoji="1" lang="zh-CN" altLang="en-US" dirty="0" smtClean="0"/>
              <a:t>比较方便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27E00-6DB5-E740-B56B-24B47FF2E67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STKaiti" charset="-122"/>
                <a:ea typeface="STKaiti" charset="-122"/>
                <a:cs typeface="STKaiti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胡泽聪  清华大学计算机系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r>
              <a:rPr lang="en-US" altLang="zh-CN" dirty="0" smtClean="0"/>
              <a:t>a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Songti SC" charset="-122"/>
                <a:ea typeface="Songti SC" charset="-122"/>
                <a:cs typeface="Songti SC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6899564" y="7837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Songti SC" charset="-122"/>
                <a:ea typeface="Songti SC" charset="-122"/>
                <a:cs typeface="Songti SC" charset="-122"/>
              </a:defRPr>
            </a:lvl1pPr>
          </a:lstStyle>
          <a:p>
            <a:r>
              <a:rPr lang="zh-CN" altLang="en-US" dirty="0" smtClean="0"/>
              <a:t>胡泽聪  清华大学计算机系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Libian SC" charset="-122"/>
          <a:ea typeface="Libian SC" charset="-122"/>
          <a:cs typeface="Libian SC" charset="-122"/>
        </a:defRPr>
      </a:lvl1pPr>
    </p:titleStyle>
    <p:bodyStyle>
      <a:lvl1pPr marL="91440" indent="45720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tx1">
              <a:lumMod val="75000"/>
              <a:lumOff val="25000"/>
            </a:schemeClr>
          </a:solidFill>
          <a:latin typeface="Songti SC" charset="-122"/>
          <a:ea typeface="Songti SC" charset="-122"/>
          <a:cs typeface="Songti SC" charset="-122"/>
        </a:defRPr>
      </a:lvl1pPr>
      <a:lvl2pPr marL="384048" indent="45720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Font typeface="Calibri" pitchFamily="34" charset="0"/>
        <a:buChar char="◦"/>
        <a:defRPr sz="1800" b="0" i="0" kern="1200">
          <a:solidFill>
            <a:schemeClr val="tx1">
              <a:lumMod val="75000"/>
              <a:lumOff val="25000"/>
            </a:schemeClr>
          </a:solidFill>
          <a:latin typeface="Songti SC" charset="-122"/>
          <a:ea typeface="Songti SC" charset="-122"/>
          <a:cs typeface="Songti SC" charset="-122"/>
        </a:defRPr>
      </a:lvl2pPr>
      <a:lvl3pPr marL="566928" indent="45720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Font typeface="Calibri" pitchFamily="34" charset="0"/>
        <a:buChar char="◦"/>
        <a:defRPr sz="1400" b="0" i="0" kern="1200">
          <a:solidFill>
            <a:schemeClr val="tx1">
              <a:lumMod val="75000"/>
              <a:lumOff val="25000"/>
            </a:schemeClr>
          </a:solidFill>
          <a:latin typeface="Songti SC" charset="-122"/>
          <a:ea typeface="Songti SC" charset="-122"/>
          <a:cs typeface="Songti SC" charset="-122"/>
        </a:defRPr>
      </a:lvl3pPr>
      <a:lvl4pPr marL="749808" indent="45720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Font typeface="Calibri" pitchFamily="34" charset="0"/>
        <a:buChar char="◦"/>
        <a:defRPr sz="1400" b="0" i="0" kern="1200">
          <a:solidFill>
            <a:schemeClr val="tx1">
              <a:lumMod val="75000"/>
              <a:lumOff val="25000"/>
            </a:schemeClr>
          </a:solidFill>
          <a:latin typeface="Songti SC" charset="-122"/>
          <a:ea typeface="Songti SC" charset="-122"/>
          <a:cs typeface="Songti SC" charset="-122"/>
        </a:defRPr>
      </a:lvl4pPr>
      <a:lvl5pPr marL="932688" indent="45720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Font typeface="Calibri" pitchFamily="34" charset="0"/>
        <a:buChar char="◦"/>
        <a:defRPr sz="1400" b="0" i="0" kern="1200">
          <a:solidFill>
            <a:schemeClr val="tx1">
              <a:lumMod val="75000"/>
              <a:lumOff val="25000"/>
            </a:schemeClr>
          </a:solidFill>
          <a:latin typeface="Songti SC" charset="-122"/>
          <a:ea typeface="Songti SC" charset="-122"/>
          <a:cs typeface="Songti SC" charset="-122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1.png"/><Relationship Id="rId3" Type="http://schemas.openxmlformats.org/officeDocument/2006/relationships/image" Target="../media/image50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0.png"/><Relationship Id="rId3" Type="http://schemas.openxmlformats.org/officeDocument/2006/relationships/image" Target="../media/image50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0.png"/><Relationship Id="rId3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信息学竞赛中的数学方法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清华大学计算机系  胡泽聪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快速幂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由于模数通常很大，求逆元需要算的幂次也就很大。</a:t>
                </a:r>
              </a:p>
              <a:p>
                <a:r>
                  <a:rPr kumimoji="1" lang="zh-CN" altLang="en-US" dirty="0" smtClean="0"/>
                  <a:t>朴素的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(指数)</m:t>
                    </m:r>
                  </m:oMath>
                </a14:m>
                <a:r>
                  <a:rPr kumimoji="1" lang="zh-CN" altLang="en-US" dirty="0" smtClean="0"/>
                  <a:t>做法无法接受。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快速幂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考虑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，将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按二进制位分解。</a:t>
                </a:r>
              </a:p>
              <a:p>
                <a:r>
                  <a:rPr kumimoji="1" lang="zh-CN" altLang="en-US" dirty="0" smtClean="0"/>
                  <a:t>如果我们知道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p>
                        </m:sSup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,…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的话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……</m:t>
                    </m:r>
                  </m:oMath>
                </a14:m>
                <a:endParaRPr kumimoji="1" lang="zh-CN" altLang="en-US" dirty="0" smtClean="0"/>
              </a:p>
              <a:p>
                <a:r>
                  <a:rPr kumimoji="1" lang="zh-CN" altLang="en-US" dirty="0" smtClean="0"/>
                  <a:t>可以把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的所有为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kumimoji="1" lang="zh-CN" altLang="en-US" dirty="0" smtClean="0"/>
                  <a:t>的二进制位对应的次幂相乘得到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func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5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快速幂：代码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44" y="2570365"/>
            <a:ext cx="4516230" cy="25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快速乘法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有时模数实在太大，以至于两数相乘无法用</a:t>
                </a:r>
                <a:r>
                  <a:rPr kumimoji="1" lang="en-US" altLang="zh-CN" dirty="0" smtClean="0">
                    <a:latin typeface="Courier" charset="0"/>
                    <a:ea typeface="Courier" charset="0"/>
                    <a:cs typeface="Courier" charset="0"/>
                  </a:rPr>
                  <a:t>long</a:t>
                </a:r>
                <a:r>
                  <a:rPr kumimoji="1" lang="zh-CN" altLang="en-US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:r>
                  <a:rPr kumimoji="1" lang="en-US" altLang="zh-CN" dirty="0" smtClean="0">
                    <a:latin typeface="Courier" charset="0"/>
                    <a:ea typeface="Courier" charset="0"/>
                    <a:cs typeface="Courier" charset="0"/>
                  </a:rPr>
                  <a:t>long</a:t>
                </a:r>
                <a:r>
                  <a:rPr kumimoji="1" lang="zh-CN" altLang="en-US" dirty="0" smtClean="0"/>
                  <a:t>表示。</a:t>
                </a:r>
              </a:p>
              <a:p>
                <a:r>
                  <a:rPr kumimoji="1" lang="zh-CN" altLang="en-US" dirty="0" smtClean="0"/>
                  <a:t>写高精度乘法显然不划算。</a:t>
                </a:r>
              </a:p>
              <a:p>
                <a:r>
                  <a:rPr kumimoji="1" lang="zh-CN" altLang="en-US" dirty="0" smtClean="0"/>
                  <a:t>类似快速幂，处理出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,…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每次只要乘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kumimoji="1" lang="zh-CN" altLang="en-US" dirty="0" smtClean="0"/>
                  <a:t>，一般来说可以接受。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要是还存不下就没办法了。</a:t>
                </a:r>
              </a:p>
              <a:p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61" r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最大公因数（</a:t>
            </a:r>
            <a:r>
              <a:rPr kumimoji="1" lang="en-US" altLang="zh-CN" dirty="0" smtClean="0"/>
              <a:t>GCD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Greatest Common Divisor</a:t>
                </a:r>
                <a:r>
                  <a:rPr kumimoji="1" lang="zh-CN" altLang="en-US" dirty="0" smtClean="0"/>
                  <a:t>，记作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一些性质：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,0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endParaRPr kumimoji="1" lang="zh-CN" altLang="en-US" dirty="0" smtClean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 smtClean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更相减损术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利用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用大数减小数，得到新的一对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，并重复以上过程。</a:t>
                </a:r>
              </a:p>
              <a:p>
                <a:r>
                  <a:rPr kumimoji="1" lang="zh-CN" altLang="en-US" dirty="0" smtClean="0"/>
                  <a:t>复杂度无法得到保证。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0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辗转相除法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假设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&gt;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，那么更相减损术会一直使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，直到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这其实就是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b="0" i="0" smtClean="0">
                        <a:latin typeface="Cambria Math" charset="0"/>
                      </a:rPr>
                      <m:t>mod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于是就得到了辗转相除法。</a:t>
                </a:r>
              </a:p>
              <a:p>
                <a:r>
                  <a:rPr kumimoji="1" lang="zh-CN" altLang="en-US" dirty="0" smtClean="0"/>
                  <a:t>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辗转相除法：代码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38" y="3453228"/>
            <a:ext cx="3628113" cy="8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高精度加减乘法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用字符串表示数字，模拟竖式计算。</a:t>
                </a:r>
              </a:p>
              <a:p>
                <a:r>
                  <a:rPr kumimoji="1" lang="zh-CN" altLang="en-US" dirty="0" smtClean="0"/>
                  <a:t>加减法复杂度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𝑙𝑒𝑛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，乘法复杂度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𝑙𝑒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𝑙𝑒𝑛</m:t>
                    </m:r>
                  </m:oMath>
                </a14:m>
                <a:r>
                  <a:rPr kumimoji="1" lang="zh-CN" altLang="en-US" dirty="0" smtClean="0"/>
                  <a:t>为数字位数。</a:t>
                </a:r>
              </a:p>
              <a:p>
                <a:r>
                  <a:rPr kumimoji="1" lang="zh-CN" altLang="en-US" dirty="0" smtClean="0"/>
                  <a:t>常用优化：压位。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45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高精度除法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类似竖式除法。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在除数末尾补尽量多的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zh-CN" altLang="en-US" dirty="0" smtClean="0"/>
                  <a:t>，使得其恰好小于被除数</a:t>
                </a:r>
                <a:r>
                  <a:rPr kumimoji="1" lang="zh-CN" altLang="en-US" dirty="0"/>
                  <a:t>；</a:t>
                </a:r>
                <a:endParaRPr kumimoji="1" lang="zh-CN" altLang="en-US" dirty="0" smtClean="0"/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进行数次高精度减法，直到被除数小于除数；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令商加上减法次数；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如果除数末尾还有之前补上的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zh-CN" altLang="en-US" dirty="0" smtClean="0"/>
                  <a:t>，则除数除以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zh-CN" altLang="en-US" dirty="0" smtClean="0"/>
                  <a:t>，商乘以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kumimoji="1" lang="zh-CN" altLang="en-US" dirty="0" smtClean="0"/>
                  <a:t>，跳转到第</a:t>
                </a:r>
                <a:r>
                  <a:rPr kumimoji="1" lang="en-US" altLang="zh-CN" dirty="0" smtClean="0"/>
                  <a:t>2</a:t>
                </a:r>
                <a:r>
                  <a:rPr kumimoji="1" lang="zh-CN" altLang="en-US" dirty="0" smtClean="0"/>
                  <a:t>步；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剩下的被除数即为余数。</a:t>
                </a:r>
              </a:p>
              <a:p>
                <a:r>
                  <a:rPr kumimoji="1" lang="zh-CN" altLang="en-US" dirty="0" smtClean="0"/>
                  <a:t>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𝑙𝑒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2" t="-909" r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573684"/>
          </a:xfrm>
        </p:spPr>
        <p:txBody>
          <a:bodyPr>
            <a:normAutofit fontScale="92500" lnSpcReduction="10000"/>
          </a:bodyPr>
          <a:lstStyle/>
          <a:p>
            <a:pPr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 基础数论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模意义下的运算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费马小定理、欧拉定理与乘法逆元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快速幂与快速乘法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辗转相除法与高精度</a:t>
            </a:r>
            <a:r>
              <a:rPr kumimoji="1" lang="en-US" altLang="zh-CN" dirty="0" smtClean="0"/>
              <a:t>GCD</a:t>
            </a:r>
            <a:endParaRPr kumimoji="1" lang="zh-CN" altLang="en-US" dirty="0" smtClean="0"/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线性同余方程与拓展欧几里得算法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筛法与质因数分解</a:t>
            </a:r>
          </a:p>
          <a:p>
            <a:pPr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 组合数学入门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排列与组合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常用公式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简单的组合数取模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常用数列</a:t>
            </a:r>
          </a:p>
          <a:p>
            <a:pPr lvl="1"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容斥原理与禁位排列</a:t>
            </a:r>
          </a:p>
          <a:p>
            <a:pPr>
              <a:buSzPct val="50000"/>
              <a:buFont typeface="Wingdings" charset="2"/>
              <a:buChar char="l"/>
            </a:pPr>
            <a:r>
              <a:rPr kumimoji="1" lang="zh-CN" altLang="en-US" dirty="0" smtClean="0"/>
              <a:t> 位运算及</a:t>
            </a:r>
            <a:r>
              <a:rPr kumimoji="1" lang="en-US" altLang="zh-CN" dirty="0" err="1" smtClean="0"/>
              <a:t>bitset</a:t>
            </a:r>
            <a:endParaRPr kumimoji="1" lang="zh-CN" altLang="en-US" dirty="0" smtClean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高精度</a:t>
            </a:r>
            <a:r>
              <a:rPr kumimoji="1" lang="en-US" altLang="zh-CN" dirty="0" smtClean="0"/>
              <a:t>GCD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辗转相除？</a:t>
                </a:r>
              </a:p>
              <a:p>
                <a:r>
                  <a:rPr kumimoji="1" lang="zh-CN" altLang="en-US" dirty="0" smtClean="0"/>
                  <a:t>可能进行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𝑙𝑒𝑛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次除法运算，高精度除法太慢。</a:t>
                </a:r>
              </a:p>
              <a:p>
                <a:r>
                  <a:rPr kumimoji="1" lang="zh-CN" altLang="en-US" dirty="0" smtClean="0"/>
                  <a:t>考虑更相减损，加入一些优化：</a:t>
                </a:r>
                <a:endParaRPr kumimoji="1" lang="zh-CN" altLang="en-US" dirty="0"/>
              </a:p>
              <a:p>
                <a:pPr lvl="1"/>
                <a:r>
                  <a:rPr kumimoji="1"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都是偶数，直接令两数除以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kumimoji="1" lang="zh-CN" altLang="en-US" dirty="0" smtClean="0"/>
                  <a:t>，并令</a:t>
                </a:r>
                <a:r>
                  <a:rPr kumimoji="1" lang="en-US" altLang="zh-CN" dirty="0" smtClean="0"/>
                  <a:t>GCD</a:t>
                </a:r>
                <a:r>
                  <a:rPr kumimoji="1" lang="zh-CN" altLang="en-US" dirty="0" smtClean="0"/>
                  <a:t>乘以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lvl="1"/>
                <a:r>
                  <a:rPr kumimoji="1"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一奇一偶，则除去偶数的所有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kumimoji="1" lang="zh-CN" altLang="en-US" dirty="0" smtClean="0"/>
                  <a:t>的因子；</a:t>
                </a:r>
              </a:p>
              <a:p>
                <a:pPr lvl="1"/>
                <a:r>
                  <a:rPr kumimoji="1" lang="zh-CN" altLang="en-US" dirty="0" smtClean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都是奇数，则令大数减小数，此时必然得到一个偶数。</a:t>
                </a:r>
              </a:p>
              <a:p>
                <a:r>
                  <a:rPr kumimoji="1" lang="zh-CN" altLang="en-US" dirty="0" smtClean="0"/>
                  <a:t>复杂度如何？</a:t>
                </a:r>
              </a:p>
              <a:p>
                <a:r>
                  <a:rPr kumimoji="1" lang="zh-CN" altLang="en-US" dirty="0" smtClean="0"/>
                  <a:t>每两步就能令一个数除以</a:t>
                </a:r>
                <a:r>
                  <a:rPr kumimoji="1" lang="en-US" altLang="zh-CN" dirty="0" smtClean="0"/>
                  <a:t>2</a:t>
                </a:r>
                <a:r>
                  <a:rPr kumimoji="1" lang="zh-CN" altLang="en-US" dirty="0" smtClean="0"/>
                  <a:t>，故减法次数为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𝑙𝑒𝑛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总复杂度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𝑙𝑒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 b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0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线性同余方程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形如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(</m:t>
                    </m:r>
                    <m:r>
                      <m:rPr>
                        <m:nor/>
                      </m:rPr>
                      <a:rPr kumimoji="1" lang="en-US" altLang="zh-CN" b="0" i="0" smtClean="0">
                        <a:latin typeface="Cambria Math" charset="0"/>
                      </a:rPr>
                      <m:t>mod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，求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 smtClean="0"/>
                  <a:t>的值。</a:t>
                </a:r>
              </a:p>
              <a:p>
                <a:r>
                  <a:rPr kumimoji="1" lang="zh-CN" altLang="en-US" dirty="0" smtClean="0"/>
                  <a:t>一些性质：</a:t>
                </a:r>
              </a:p>
              <a:p>
                <a:pPr lvl="1"/>
                <a:r>
                  <a:rPr kumimoji="1" lang="zh-CN" altLang="en-US" dirty="0" smtClean="0"/>
                  <a:t>如果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zh-CN" altLang="en-US" dirty="0" smtClean="0"/>
                  <a:t>，则方程有且仅有一个解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lvl="1"/>
                <a:r>
                  <a:rPr kumimoji="1" lang="zh-CN" altLang="en-US" dirty="0" smtClean="0"/>
                  <a:t>方程有解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⇔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，且解数为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 smtClean="0"/>
                  <a:t>而同余方程与不定方程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同解。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8" t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60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拓展欧几里得算法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拓展欧几里得算法在求出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的同时，还能顺带解出不定方程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的一组解。</a:t>
                </a:r>
              </a:p>
              <a:p>
                <a:r>
                  <a:rPr kumimoji="1" lang="zh-CN" altLang="en-US" dirty="0" smtClean="0"/>
                  <a:t>这个不定方程等价于线性同余方程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≡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kumimoji="1" lang="en-US" altLang="zh-CN" b="0" i="0" smtClean="0">
                        <a:latin typeface="Cambria Math" charset="0"/>
                      </a:rPr>
                      <m:t>mod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，所以必然有解。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7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拓展欧几里得算法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考虑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=47,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=30</m:t>
                    </m:r>
                  </m:oMath>
                </a14:m>
                <a:r>
                  <a:rPr kumimoji="1" lang="zh-CN" altLang="en-US" dirty="0" smtClean="0"/>
                  <a:t>的辗转相除过程：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47=30×1+17</m:t>
                    </m:r>
                  </m:oMath>
                </a14:m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30=17×1+13</m:t>
                    </m:r>
                  </m:oMath>
                </a14:m>
                <a:endParaRPr kumimoji="1"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17=13×1+4</m:t>
                    </m:r>
                  </m:oMath>
                </a14:m>
                <a:endParaRPr kumimoji="1"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13=4×3+1</m:t>
                    </m:r>
                  </m:oMath>
                </a14:m>
                <a:endParaRPr kumimoji="1" lang="en-US" altLang="zh-CN" b="0" dirty="0" smtClean="0"/>
              </a:p>
              <a:p>
                <a:pPr lvl="1"/>
                <a:r>
                  <a:rPr kumimoji="1" lang="zh-CN" altLang="en-US" dirty="0" smtClean="0"/>
                  <a:t>得到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47,30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45" t="-909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求出</a:t>
                </a:r>
                <a:r>
                  <a:rPr kumimoji="1" lang="en-US" altLang="zh-CN" dirty="0" smtClean="0"/>
                  <a:t>GCD</a:t>
                </a:r>
                <a:r>
                  <a:rPr kumimoji="1" lang="zh-CN" altLang="en-US" dirty="0" smtClean="0"/>
                  <a:t>之后，将整个过程倒过来：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1=13+4×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−3</m:t>
                        </m:r>
                      </m:e>
                    </m:d>
                  </m:oMath>
                </a14:m>
                <a:endParaRPr kumimoji="1"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4=17+13×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13=30+17×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17=47+30×(−1)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645" t="-909" r="-2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8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拓展欧几里得算法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536713" y="1845734"/>
                <a:ext cx="3703320" cy="4023360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求出</a:t>
                </a:r>
                <a:r>
                  <a:rPr kumimoji="1" lang="en-US" altLang="zh-CN" dirty="0"/>
                  <a:t>GCD</a:t>
                </a:r>
                <a:r>
                  <a:rPr kumimoji="1" lang="zh-CN" altLang="en-US" dirty="0"/>
                  <a:t>之后，将整个过程倒过来：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1=13+4×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−3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4=17+13×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13=30+17×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17=47+30×(−1)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36713" y="1845734"/>
                <a:ext cx="3703320" cy="4023360"/>
              </a:xfrm>
              <a:blipFill rotWithShape="0">
                <a:blip r:embed="rId2"/>
                <a:stretch>
                  <a:fillRect l="-1645" t="-909" r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079019" y="1845736"/>
                <a:ext cx="4715124" cy="4023359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依次带入得：</a:t>
                </a:r>
                <a:endParaRPr kumimoji="1" lang="en-US" altLang="zh-CN" dirty="0" smtClean="0"/>
              </a:p>
              <a:p>
                <a:r>
                  <a:rPr kumimoji="1" lang="en-US" altLang="zh-CN" b="0" i="1" dirty="0" smtClean="0">
                    <a:latin typeface="Cambria Math" charset="0"/>
                  </a:rPr>
                  <a:t/>
                </a:r>
                <a:br>
                  <a:rPr kumimoji="1" lang="en-US" altLang="zh-CN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1=13×1+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17+13×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kumimoji="1" lang="en-US" altLang="zh-CN" b="0" dirty="0" smtClean="0"/>
                  <a:t/>
                </a:r>
                <a:br>
                  <a:rPr kumimoji="1" lang="en-US" altLang="zh-CN" b="0" dirty="0" smtClean="0"/>
                </a:b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   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17×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−3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+13×4</m:t>
                    </m:r>
                  </m:oMath>
                </a14:m>
                <a:r>
                  <a:rPr kumimoji="1" lang="en-US" altLang="zh-CN" b="0" dirty="0" smtClean="0"/>
                  <a:t/>
                </a:r>
                <a:br>
                  <a:rPr kumimoji="1" lang="en-US" altLang="zh-CN" b="0" dirty="0" smtClean="0"/>
                </a:b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   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17×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−3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30+17×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×4</m:t>
                    </m:r>
                  </m:oMath>
                </a14:m>
                <a:r>
                  <a:rPr kumimoji="1" lang="en-US" altLang="zh-CN" b="0" dirty="0" smtClean="0"/>
                  <a:t/>
                </a:r>
                <a:br>
                  <a:rPr kumimoji="1" lang="en-US" altLang="zh-CN" b="0" dirty="0" smtClean="0"/>
                </a:b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   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=30×4+17×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−7</m:t>
                        </m:r>
                      </m:e>
                    </m:d>
                  </m:oMath>
                </a14:m>
                <a:r>
                  <a:rPr kumimoji="1" lang="en-US" altLang="zh-CN" b="0" dirty="0" smtClean="0"/>
                  <a:t/>
                </a:r>
                <a:br>
                  <a:rPr kumimoji="1" lang="en-US" altLang="zh-CN" b="0" dirty="0" smtClean="0"/>
                </a:b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   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=30×4+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47+30×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−7</m:t>
                        </m:r>
                      </m:e>
                    </m:d>
                  </m:oMath>
                </a14:m>
                <a:r>
                  <a:rPr kumimoji="1" lang="en-US" altLang="zh-CN" b="0" dirty="0" smtClean="0"/>
                  <a:t/>
                </a:r>
                <a:br>
                  <a:rPr kumimoji="1" lang="en-US" altLang="zh-CN" b="0" dirty="0" smtClean="0"/>
                </a:b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  =</m:t>
                    </m:r>
                    <m:r>
                      <a:rPr kumimoji="1" lang="en-US" altLang="zh-CN" i="1">
                        <a:latin typeface="Cambria Math" charset="0"/>
                      </a:rPr>
                      <m:t>47×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−7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+30×11</m:t>
                    </m:r>
                  </m:oMath>
                </a14:m>
                <a:endParaRPr kumimoji="1" lang="en-US" altLang="zh-CN" b="0" dirty="0" smtClean="0"/>
              </a:p>
              <a:p>
                <a:r>
                  <a:rPr kumimoji="1" lang="zh-CN" altLang="en-US" dirty="0" smtClean="0"/>
                  <a:t>解得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=−7,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=11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079019" y="1845736"/>
                <a:ext cx="4715124" cy="4023359"/>
              </a:xfrm>
              <a:blipFill rotWithShape="0">
                <a:blip r:embed="rId3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拓展欧几里得算法：代码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74" y="2426359"/>
            <a:ext cx="4476969" cy="286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4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求解线性同余方程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之前说到</a:t>
                </a:r>
                <a:r>
                  <a:rPr kumimoji="1" lang="zh-CN" altLang="en-US" dirty="0"/>
                  <a:t>同余方程与不定方程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𝑎</m:t>
                    </m:r>
                    <m:r>
                      <a:rPr kumimoji="1" lang="en-US" altLang="zh-CN" i="1">
                        <a:latin typeface="Cambria Math" charset="0"/>
                      </a:rPr>
                      <m:t>⋅</m:t>
                    </m:r>
                    <m:r>
                      <a:rPr kumimoji="1" lang="en-US" altLang="zh-CN" i="1">
                        <a:latin typeface="Cambria Math" charset="0"/>
                      </a:rPr>
                      <m:t>𝑥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  <m:r>
                      <a:rPr kumimoji="1" lang="en-US" altLang="zh-CN" i="1">
                        <a:latin typeface="Cambria Math" charset="0"/>
                      </a:rPr>
                      <m:t>⋅</m:t>
                    </m:r>
                    <m:r>
                      <a:rPr kumimoji="1" lang="en-US" altLang="zh-CN" i="1">
                        <a:latin typeface="Cambria Math" charset="0"/>
                      </a:rPr>
                      <m:t>𝑦</m:t>
                    </m:r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kumimoji="1" lang="en-US" altLang="zh-CN" i="1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/>
                  <a:t>同解。</a:t>
                </a:r>
              </a:p>
              <a:p>
                <a:r>
                  <a:rPr kumimoji="1" lang="zh-CN" altLang="en-US" dirty="0" smtClean="0"/>
                  <a:t>移项得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，而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zh-CN" altLang="en-US" b="0" i="0" smtClean="0">
                        <a:latin typeface="Cambria Math" charset="0"/>
                      </a:rPr>
                      <m:t>。</m:t>
                    </m:r>
                  </m:oMath>
                </a14:m>
                <a:endParaRPr kumimoji="1" lang="zh-CN" altLang="en-US" b="0" dirty="0" smtClean="0"/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⁡(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zh-CN" altLang="en-US" b="0" i="0" smtClean="0">
                        <a:latin typeface="Cambria Math" charset="0"/>
                      </a:rPr>
                      <m:t>；</m:t>
                    </m:r>
                  </m:oMath>
                </a14:m>
                <a:endParaRPr kumimoji="1" lang="zh-CN" altLang="en-US" dirty="0" smtClean="0"/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使用拓展欧几里得算法求解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a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p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则原方程的解为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zh-CN" altLang="en-US" dirty="0" smtClean="0"/>
                  <a:t>、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2" t="-909" r="-2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2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分解质因数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一个数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最多有一个大于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1" lang="zh-CN" altLang="en-US" dirty="0" smtClean="0"/>
                  <a:t>的质因子。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枚举所有不超过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1" lang="en-US" altLang="zh-CN" dirty="0" smtClean="0"/>
                  <a:t> </a:t>
                </a:r>
                <a:r>
                  <a:rPr kumimoji="1" lang="zh-CN" altLang="en-US" dirty="0" smtClean="0"/>
                  <a:t>的质数并试除；</a:t>
                </a:r>
                <a:endParaRPr kumimoji="1" lang="zh-CN" altLang="en-US" dirty="0"/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如果剩下的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≠1</m:t>
                    </m:r>
                  </m:oMath>
                </a14:m>
                <a:r>
                  <a:rPr kumimoji="1" lang="zh-CN" altLang="en-US" dirty="0" smtClean="0"/>
                  <a:t>，那么这也是一个质因子。</a:t>
                </a:r>
                <a:endParaRPr kumimoji="1" lang="zh-CN" altLang="en-US" dirty="0"/>
              </a:p>
              <a:p>
                <a:r>
                  <a:rPr kumimoji="1" lang="zh-CN" altLang="en-US" dirty="0" smtClean="0"/>
                  <a:t>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2"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36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枚举因子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一个数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的每个大于等于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1" lang="zh-CN" altLang="en-US" dirty="0" smtClean="0"/>
                  <a:t>的因子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 smtClean="0"/>
                  <a:t>必然对应一个小于等于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1" lang="zh-CN" altLang="en-US" dirty="0" smtClean="0"/>
                  <a:t>的因子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算法和分解质因数基本一样。</a:t>
                </a:r>
              </a:p>
              <a:p>
                <a:r>
                  <a:rPr kumimoji="1" lang="zh-CN" altLang="en-US" dirty="0" smtClean="0"/>
                  <a:t>因子个数的上界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kumimoji="1" lang="zh-CN" altLang="en-US" dirty="0" smtClean="0"/>
                  <a:t>，但实际上达不到这个上界。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4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筛法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预处理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1∼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的所有质数。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kumimoji="1" lang="zh-CN" altLang="en-US" dirty="0" smtClean="0"/>
                  <a:t>是质数；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对于每个质数，枚举其不超过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的所有倍数，标记为合数。</a:t>
                </a:r>
              </a:p>
              <a:p>
                <a:r>
                  <a:rPr kumimoji="1" lang="zh-CN" altLang="en-US" dirty="0" smtClean="0"/>
                  <a:t>就这么简单。</a:t>
                </a:r>
              </a:p>
              <a:p>
                <a:r>
                  <a:rPr kumimoji="1" lang="zh-CN" altLang="en-US" dirty="0" smtClean="0"/>
                  <a:t>复杂度为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=2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/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e>
                    </m:nary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（调和级数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1/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e>
                    </m:nary>
                    <m:r>
                      <a:rPr kumimoji="1" lang="en-US" altLang="zh-CN" b="0" i="1" smtClean="0">
                        <a:latin typeface="Cambria Math" charset="0"/>
                      </a:rPr>
                      <m:t>∼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2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6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基础数论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Basic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筛法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我们还可以顺便处理出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1∼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内每个数的最小质因子。</a:t>
                </a:r>
              </a:p>
              <a:p>
                <a:r>
                  <a:rPr kumimoji="1" lang="zh-CN" altLang="en-US" dirty="0" smtClean="0"/>
                  <a:t>有了这个信息之后，便可以在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因子个数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的时间内分解质因数。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 r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4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基础数论：</a:t>
            </a:r>
            <a:br>
              <a:rPr kumimoji="1" lang="zh-CN" altLang="en-US" dirty="0" smtClean="0"/>
            </a:br>
            <a:r>
              <a:rPr kumimoji="1" lang="zh-CN" altLang="en-US" dirty="0" smtClean="0"/>
              <a:t>例题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Basic Number Theory: Examples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34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NOIP2012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D2T1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同余方程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题面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≡1 (</m:t>
                    </m:r>
                    <m:r>
                      <m:rPr>
                        <m:nor/>
                      </m:rPr>
                      <a:rPr kumimoji="1" lang="en-US" altLang="zh-CN" b="0" i="0" smtClean="0">
                        <a:latin typeface="Cambria Math" charset="0"/>
                      </a:rPr>
                      <m:t>mod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的最小正整数解。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互质。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2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≤2⋅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645" t="-1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kumimoji="1" lang="zh-CN" altLang="en-US" dirty="0" smtClean="0"/>
              <a:t>拓展欧几里得的直接应用。</a:t>
            </a:r>
          </a:p>
          <a:p>
            <a:r>
              <a:rPr kumimoji="1" lang="zh-CN" altLang="en-US" dirty="0" smtClean="0"/>
              <a:t>也可以直接算逆元。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61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POJ1061</a:t>
            </a:r>
            <a:br>
              <a:rPr kumimoji="1" lang="en-US" altLang="zh-CN" dirty="0" smtClean="0"/>
            </a:br>
            <a:r>
              <a:rPr kumimoji="1" lang="zh-CN" altLang="en-US" dirty="0" smtClean="0"/>
              <a:t>青蛙的约会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题面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kumimoji="1" lang="zh-CN" altLang="en-US" dirty="0" smtClean="0"/>
                  <a:t>假设赤道是长度为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kumimoji="1" lang="zh-CN" altLang="en-US" dirty="0" smtClean="0"/>
                  <a:t>的数轴，坐标为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[0,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−1]</m:t>
                    </m:r>
                  </m:oMath>
                </a14:m>
                <a:r>
                  <a:rPr kumimoji="1" lang="zh-CN" altLang="en-US" dirty="0" smtClean="0"/>
                  <a:t>的整数，跳过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kumimoji="1" lang="zh-CN" altLang="en-US" dirty="0" smtClean="0"/>
                  <a:t>之后会从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zh-CN" altLang="en-US" dirty="0" smtClean="0"/>
                  <a:t>一侧跳出来。</a:t>
                </a:r>
              </a:p>
              <a:p>
                <a:r>
                  <a:rPr kumimoji="1" lang="zh-CN" altLang="en-US" dirty="0" smtClean="0"/>
                  <a:t>两只青蛙分别在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kumimoji="1" lang="zh-CN" altLang="en-US" dirty="0" smtClean="0"/>
                  <a:t>的位置，每次分别可以跳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格。问最少跳几次之后，两只青蛙会相遇。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≤2⋅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987" t="-1299" r="-2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Autofit/>
              </a:bodyPr>
              <a:lstStyle/>
              <a:p>
                <a:r>
                  <a:rPr kumimoji="1" lang="zh-CN" altLang="en-US" sz="1600" dirty="0" smtClean="0"/>
                  <a:t>其实就是求关于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sz="1600" dirty="0" smtClean="0"/>
                  <a:t>的同余方程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𝑘𝑚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≡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𝑘𝑛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(</m:t>
                    </m:r>
                    <m:r>
                      <m:rPr>
                        <m:nor/>
                      </m:rPr>
                      <a:rPr kumimoji="1" lang="en-US" altLang="zh-CN" sz="1600" b="0" i="0" smtClean="0">
                        <a:latin typeface="Cambria Math" charset="0"/>
                      </a:rPr>
                      <m:t>mod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1600" dirty="0" smtClean="0"/>
                  <a:t>的最小非负整数解。</a:t>
                </a:r>
              </a:p>
              <a:p>
                <a:r>
                  <a:rPr kumimoji="1" lang="zh-CN" altLang="en-US" sz="1600" dirty="0" smtClean="0"/>
                  <a:t>化一下即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𝑚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1600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≡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(</m:t>
                    </m:r>
                    <m:r>
                      <m:rPr>
                        <m:nor/>
                      </m:rPr>
                      <a:rPr kumimoji="1" lang="en-US" altLang="zh-CN" sz="1600" b="0" i="0" smtClean="0">
                        <a:latin typeface="Cambria Math" charset="0"/>
                      </a:rPr>
                      <m:t>mod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1600" dirty="0" smtClean="0"/>
                  <a:t>。判断是否有解之后解之即可。</a:t>
                </a:r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822" t="-1855" r="-10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1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HDU2824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en-US" altLang="zh-CN" dirty="0" smtClean="0"/>
              <a:t>The Euler Function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𝑙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𝑟</m:t>
                        </m:r>
                      </m:sup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𝜑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（此处为原题削弱版）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645" t="-15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用筛法处理出每个数的最小质因子，并利用它来在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时间内计算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𝜑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的值。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1645" t="-1113" r="-1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2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POJ2480</a:t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Longge`s</a:t>
            </a:r>
            <a:r>
              <a:rPr kumimoji="1" lang="en-US" altLang="zh-CN" dirty="0" smtClean="0"/>
              <a:t> Problem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⁡(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645" t="-15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Autofit/>
              </a:bodyPr>
              <a:lstStyle/>
              <a:p>
                <a:r>
                  <a:rPr kumimoji="1" lang="zh-CN" altLang="en-US" sz="1600" dirty="0" smtClean="0"/>
                  <a:t>转换思路：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⁡(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1600" dirty="0" smtClean="0"/>
                  <a:t>的值肯定是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sz="1600" dirty="0" smtClean="0"/>
                  <a:t>的因子。设其为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kumimoji="1" lang="zh-CN" altLang="en-US" sz="1600" dirty="0" smtClean="0"/>
                  <a:t>。</a:t>
                </a:r>
              </a:p>
              <a:p>
                <a:r>
                  <a:rPr kumimoji="1" lang="zh-CN" altLang="en-US" sz="1600" dirty="0" smtClean="0"/>
                  <a:t>那有多少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∈[1,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kumimoji="1" lang="zh-CN" altLang="en-US" sz="1600" dirty="0" smtClean="0"/>
                  <a:t>满足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1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1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kumimoji="1" lang="en-US" altLang="zh-CN" sz="1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kumimoji="1" lang="zh-CN" altLang="en-US" sz="1600" dirty="0" smtClean="0"/>
                  <a:t>？</a:t>
                </a:r>
                <a:endParaRPr kumimoji="1" lang="en-US" altLang="zh-CN" sz="1600" dirty="0" smtClean="0"/>
              </a:p>
              <a:p>
                <a:r>
                  <a:rPr kumimoji="1" lang="zh-CN" altLang="en-US" sz="1600" dirty="0" smtClean="0"/>
                  <a:t>同时除以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kumimoji="1" lang="zh-CN" altLang="en-US" sz="1600" dirty="0" smtClean="0"/>
                  <a:t>，即问有多少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1600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pt-BR" altLang="zh-CN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1,</m:t>
                        </m:r>
                        <m:f>
                          <m:fPr>
                            <m:ctrlPr>
                              <a:rPr kumimoji="1" lang="bg-BG" altLang="zh-CN" sz="16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𝑑</m:t>
                            </m:r>
                          </m:den>
                        </m:f>
                        <m:r>
                          <a:rPr kumimoji="1" lang="en-US" altLang="zh-CN" sz="1600" i="1" smtClean="0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1" lang="zh-CN" altLang="en-US" sz="1600" dirty="0" smtClean="0"/>
                  <a:t>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 dirty="0" smtClean="0">
                        <a:latin typeface="Cambria Math" charset="0"/>
                      </a:rPr>
                      <m:t>gcd</m:t>
                    </m:r>
                    <m:d>
                      <m:dPr>
                        <m:ctrlPr>
                          <a:rPr kumimoji="1" lang="is-IS" altLang="zh-CN" sz="1600" b="0" i="1" dirty="0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16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 dirty="0">
                                <a:latin typeface="Cambria Math" charset="0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sz="1600" i="1" dirty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16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bg-BG" altLang="zh-CN" sz="1600" i="1" dirty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600" i="1" dirty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sz="1600" i="1" dirty="0">
                                <a:latin typeface="Cambria Math" charset="0"/>
                              </a:rPr>
                              <m:t>𝑑</m:t>
                            </m:r>
                          </m:den>
                        </m:f>
                      </m:e>
                    </m:d>
                    <m:r>
                      <a:rPr kumimoji="1" lang="en-US" altLang="zh-CN" sz="1600" b="0" i="1" dirty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zh-CN" altLang="en-US" sz="1600" dirty="0" smtClean="0"/>
                  <a:t>？</a:t>
                </a:r>
              </a:p>
              <a:p>
                <a:r>
                  <a:rPr kumimoji="1" lang="zh-CN" altLang="en-US" sz="1600" dirty="0" smtClean="0"/>
                  <a:t>而这个个数就是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𝜑</m:t>
                    </m:r>
                    <m:d>
                      <m:dPr>
                        <m:ctrlPr>
                          <a:rPr kumimoji="1" lang="is-IS" altLang="zh-CN" sz="16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bg-BG" altLang="zh-CN" sz="16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sz="1600" dirty="0" smtClean="0"/>
                  <a:t>。</a:t>
                </a:r>
              </a:p>
              <a:p>
                <a:r>
                  <a:rPr kumimoji="1" lang="zh-CN" altLang="en-US" sz="1600" dirty="0" smtClean="0"/>
                  <a:t>所以答案就是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zh-CN" altLang="en-US" sz="16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1600" b="0" i="1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⋅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𝜑</m:t>
                        </m:r>
                        <m:d>
                          <m:dPr>
                            <m:ctrlPr>
                              <a:rPr kumimoji="1" lang="is-IS" altLang="zh-CN" sz="1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bg-BG" altLang="zh-CN" sz="16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1600" b="0" i="1" smtClean="0">
                                    <a:latin typeface="Cambria Math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sz="1600" b="0" i="1" smtClean="0">
                                    <a:latin typeface="Cambria Math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kumimoji="1" lang="zh-CN" altLang="en-US" sz="1600" dirty="0" smtClean="0"/>
                  <a:t>。</a:t>
                </a:r>
              </a:p>
              <a:p>
                <a:r>
                  <a:rPr kumimoji="1" lang="zh-CN" altLang="en-US" sz="1600" dirty="0" smtClean="0"/>
                  <a:t>注意在求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charset="0"/>
                      </a:rPr>
                      <m:t>𝜑</m:t>
                    </m:r>
                    <m:d>
                      <m:dPr>
                        <m:ctrlPr>
                          <a:rPr kumimoji="1" lang="is-IS" altLang="zh-CN" sz="16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bg-BG" altLang="zh-CN" sz="16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600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sz="1600" i="1">
                                <a:latin typeface="Cambria Math" charset="0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sz="1600" dirty="0" smtClean="0"/>
                  <a:t>时应利用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sz="1600" dirty="0" smtClean="0"/>
                  <a:t>的质因子分解结果。总复杂度约为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kumimoji="1" lang="en-US" altLang="zh-CN" sz="1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  <m:func>
                      <m:funcPr>
                        <m:ctrlPr>
                          <a:rPr kumimoji="1" lang="en-US" altLang="zh-CN" sz="1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1600" dirty="0" smtClean="0"/>
                  <a:t>。</a:t>
                </a:r>
                <a:endParaRPr kumimoji="1" lang="zh-CN" altLang="en-US" sz="16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822" t="-9276" r="-8553" b="-13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SGU106</a:t>
            </a:r>
            <a:br>
              <a:rPr kumimoji="1" lang="en-US" altLang="zh-CN" dirty="0" smtClean="0"/>
            </a:br>
            <a:r>
              <a:rPr kumimoji="1" lang="en-US" altLang="zh-CN" dirty="0" smtClean="0"/>
              <a:t>The Equation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Autofit/>
              </a:bodyPr>
              <a:lstStyle/>
              <a:p>
                <a:r>
                  <a:rPr kumimoji="1" lang="zh-CN" altLang="en-US" dirty="0" smtClean="0"/>
                  <a:t>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zh-CN" altLang="en-US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的条件下有多少组解。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所有数字绝对值均不超过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645" t="-1113" r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kumimoji="1" lang="zh-CN" altLang="en-US" dirty="0" smtClean="0"/>
                  <a:t>先考虑几种特殊情况：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=0,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≠0</m:t>
                    </m:r>
                  </m:oMath>
                </a14:m>
                <a:r>
                  <a:rPr kumimoji="1" lang="zh-CN" altLang="en-US" dirty="0" smtClean="0"/>
                  <a:t>（无解）；</a:t>
                </a:r>
                <a:endParaRPr kumimoji="1" lang="en-US" altLang="zh-CN" dirty="0" smtClean="0"/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en-US" altLang="zh-CN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中有且仅有一个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en-US" altLang="zh-CN" b="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∤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</m:oMath>
                </a14:m>
                <a:r>
                  <a:rPr kumimoji="1" lang="zh-CN" altLang="en-US" dirty="0" smtClean="0"/>
                  <a:t>（无解）。</a:t>
                </a:r>
              </a:p>
              <a:p>
                <a:r>
                  <a:rPr kumimoji="1" lang="zh-CN" altLang="en-US" dirty="0" smtClean="0"/>
                  <a:t>对于剩下的情况，先将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zh-CN" altLang="en-US" dirty="0" smtClean="0"/>
                  <a:t>变为非负数，并求出一组可行解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之后便是求有多少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kumimoji="1" lang="en-US" altLang="zh-CN" i="1">
                        <a:latin typeface="Cambria Math" charset="0"/>
                      </a:rPr>
                      <m:t>𝑘</m:t>
                    </m:r>
                    <m:r>
                      <a:rPr kumimoji="1" lang="en-US" altLang="zh-CN" i="1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kumimoji="1" lang="bg-BG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，直接做除法取整即可。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1316" t="-1670" r="-2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8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POI2011</a:t>
            </a:r>
            <a:br>
              <a:rPr lang="en-US" dirty="0" smtClean="0"/>
            </a:br>
            <a:r>
              <a:rPr lang="en-US" dirty="0" smtClean="0"/>
              <a:t>Strongbox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题意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有一个保险箱，其密码是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[0,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之内的整数，且如果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zh-CN" altLang="en-US" dirty="0" smtClean="0"/>
                  <a:t>都是密码，那么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</a:rPr>
                      <m:t>mod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也是密码。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 smtClean="0"/>
                  <a:t>都不是密码，且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/>
                  <a:t>是密码。问保险箱最多有多少不同的密码。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≤250000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480" t="-928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题解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zh-CN" altLang="en-US" sz="1600" dirty="0" smtClean="0"/>
                  <a:t>两个性质：</a:t>
                </a:r>
                <a:endParaRPr lang="en-US" altLang="zh-CN" sz="1600" dirty="0" smtClean="0"/>
              </a:p>
              <a:p>
                <a:pPr marL="548640" indent="-457200">
                  <a:spcBef>
                    <a:spcPts val="30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zh-CN" altLang="en-US" sz="1600" dirty="0" smtClean="0"/>
                  <a:t>是密码，那么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sz="1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1600" dirty="0" smtClean="0"/>
                  <a:t>是密码；</a:t>
                </a:r>
                <a:endParaRPr lang="en-US" altLang="zh-CN" sz="1600" dirty="0" smtClean="0"/>
              </a:p>
              <a:p>
                <a:pPr marL="548640" indent="-457200">
                  <a:spcBef>
                    <a:spcPts val="30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如果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charset="0"/>
                      </a:rPr>
                      <m:t>𝑎</m:t>
                    </m:r>
                  </m:oMath>
                </a14:m>
                <a:r>
                  <a:rPr lang="zh-CN" altLang="en-US" sz="1600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zh-CN" altLang="en-US" sz="1600" dirty="0" smtClean="0"/>
                  <a:t>是密码，那么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sz="1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𝑎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𝑏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1600" dirty="0" smtClean="0"/>
                  <a:t>是密码；</a:t>
                </a:r>
                <a:endParaRPr lang="en-US" altLang="zh-CN" sz="1600" dirty="0" smtClean="0"/>
              </a:p>
              <a:p>
                <a:pPr marL="548640" indent="-457200">
                  <a:spcBef>
                    <a:spcPts val="300"/>
                  </a:spcBef>
                  <a:buFont typeface="+mj-lt"/>
                  <a:buAutoNum type="arabicPeriod"/>
                </a:pPr>
                <a:r>
                  <a:rPr lang="zh-CN" altLang="en-US" sz="1600" dirty="0" smtClean="0"/>
                  <a:t>密码的集合应当是某个整数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zh-CN" altLang="en-US" sz="1600" dirty="0" smtClean="0"/>
                  <a:t>的所有倍数构成的集合。</a:t>
                </a:r>
                <a:endParaRPr lang="en-US" altLang="zh-CN" sz="1600" dirty="0" smtClean="0"/>
              </a:p>
              <a:p>
                <a:pPr>
                  <a:spcBef>
                    <a:spcPts val="300"/>
                  </a:spcBef>
                </a:pPr>
                <a:r>
                  <a:rPr lang="zh-CN" altLang="en-US" sz="1600" dirty="0" smtClean="0"/>
                  <a:t>为使密码尽可能多，应当使得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zh-CN" altLang="en-US" sz="1600" dirty="0" smtClean="0"/>
                  <a:t>尽可能小。即寻找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600" dirty="0" smtClean="0"/>
                  <a:t>的因子中，不是任意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600" dirty="0" smtClean="0"/>
                  <a:t>因子的最小整数。</a:t>
                </a:r>
                <a:endParaRPr lang="en-US" altLang="zh-CN" sz="1600" dirty="0" smtClean="0"/>
              </a:p>
              <a:p>
                <a:pPr>
                  <a:spcBef>
                    <a:spcPts val="300"/>
                  </a:spcBef>
                </a:pPr>
                <a:r>
                  <a:rPr lang="zh-CN" altLang="en-US" sz="1600" dirty="0" smtClean="0"/>
                  <a:t>求出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sz="1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1600" dirty="0" smtClean="0"/>
                  <a:t>的所有因子后，标记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charset="0"/>
                      </a:rPr>
                      <m:t>gcd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charset="0"/>
                      </a:rPr>
                      <m:t>,</m:t>
                    </m:r>
                    <m:func>
                      <m:funcPr>
                        <m:ctrlPr>
                          <a:rPr kumimoji="1" lang="en-US" altLang="zh-CN" sz="1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600" b="0" i="0" smtClean="0"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1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kumimoji="1" lang="en-US" altLang="zh-CN" sz="1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600" dirty="0" smtClean="0"/>
                  <a:t>。所有有标记数字的因子均打上标记。没有被标记的最小整数即为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zh-CN" altLang="en-US" sz="1600" dirty="0" smtClean="0"/>
                  <a:t>。</a:t>
                </a:r>
                <a:endParaRPr lang="en-US" altLang="zh-CN" sz="1600" dirty="0" smtClean="0"/>
              </a:p>
              <a:p>
                <a:pPr>
                  <a:spcBef>
                    <a:spcPts val="300"/>
                  </a:spcBef>
                </a:pPr>
                <a:r>
                  <a:rPr lang="zh-CN" altLang="en-US" sz="1600" dirty="0" smtClean="0"/>
                  <a:t>答案为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/</m:t>
                    </m:r>
                    <m:r>
                      <a:rPr kumimoji="1" lang="en-US" altLang="zh-CN" sz="16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zh-CN" altLang="en-US" sz="1600" dirty="0" smtClean="0"/>
                  <a:t>。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4"/>
                <a:stretch>
                  <a:fillRect l="-1316" t="-557" r="-8717" b="-16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进一步了解</a:t>
            </a:r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kumimoji="1" lang="zh-CN" altLang="en-US" dirty="0" smtClean="0"/>
                  <a:t>中国剩余定理，用于求解线性同余方程组</a:t>
                </a:r>
              </a:p>
              <a:p>
                <a:pPr lvl="1"/>
                <a:r>
                  <a:rPr kumimoji="1" lang="zh-CN" altLang="en-US" dirty="0" smtClean="0"/>
                  <a:t>线性筛法（</a:t>
                </a:r>
                <a:r>
                  <a:rPr lang="en-US" altLang="zh-CN" dirty="0" smtClean="0"/>
                  <a:t>Eratosthenes</a:t>
                </a:r>
                <a:r>
                  <a:rPr lang="zh-CN" altLang="en-US" dirty="0" smtClean="0"/>
                  <a:t>筛法），即复杂度为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𝑂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的筛法</a:t>
                </a:r>
              </a:p>
              <a:p>
                <a:pPr lvl="1"/>
                <a:r>
                  <a:rPr kumimoji="1" lang="en-US" altLang="zh-CN" dirty="0" smtClean="0"/>
                  <a:t>Miller-Rabin</a:t>
                </a:r>
                <a:r>
                  <a:rPr kumimoji="1" lang="zh-CN" altLang="en-US" dirty="0" smtClean="0"/>
                  <a:t>素数判定法，复杂度为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𝑂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的概率算法</a:t>
                </a:r>
              </a:p>
              <a:p>
                <a:pPr lvl="1"/>
                <a:r>
                  <a:rPr kumimoji="1" lang="zh-CN" altLang="en-US" dirty="0" smtClean="0"/>
                  <a:t>离散对数，即求满足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(</m:t>
                    </m:r>
                    <m:r>
                      <m:rPr>
                        <m:nor/>
                      </m:rPr>
                      <a:rPr kumimoji="1" lang="en-US" altLang="zh-CN" b="0" i="0" smtClean="0">
                        <a:latin typeface="Cambria Math" charset="0"/>
                      </a:rPr>
                      <m:t>mod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的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𝑥</m:t>
                    </m:r>
                  </m:oMath>
                </a14:m>
                <a:endParaRPr kumimoji="1" lang="zh-CN" altLang="en-US" b="0" dirty="0" smtClean="0"/>
              </a:p>
              <a:p>
                <a:pPr lvl="1"/>
                <a:r>
                  <a:rPr kumimoji="1" lang="zh-CN" altLang="en-US" dirty="0" smtClean="0"/>
                  <a:t>大步小步算法（</a:t>
                </a:r>
                <a:r>
                  <a:rPr kumimoji="1" lang="en-US" altLang="zh-CN" dirty="0" smtClean="0"/>
                  <a:t>Baby-step-giant-step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BSGS</a:t>
                </a:r>
                <a:r>
                  <a:rPr kumimoji="1" lang="zh-CN" altLang="en-US" dirty="0" smtClean="0"/>
                  <a:t>），用于求解离散对数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61" r="-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1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组合数学入门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Introductory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Combinatorics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基本概念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zh-CN" altLang="en-US" dirty="0" smtClean="0"/>
              <a:t>带余除法</a:t>
            </a:r>
          </a:p>
          <a:p>
            <a:pPr lvl="1"/>
            <a:r>
              <a:rPr kumimoji="1" lang="zh-CN" altLang="en-US" dirty="0" smtClean="0"/>
              <a:t>模数、取模</a:t>
            </a:r>
          </a:p>
          <a:p>
            <a:pPr lvl="1"/>
            <a:r>
              <a:rPr kumimoji="1" lang="zh-CN" altLang="en-US" dirty="0" smtClean="0"/>
              <a:t>同余</a:t>
            </a:r>
          </a:p>
          <a:p>
            <a:pPr lvl="1"/>
            <a:r>
              <a:rPr kumimoji="1" lang="zh-CN" altLang="en-US" dirty="0" smtClean="0"/>
              <a:t>因子</a:t>
            </a:r>
          </a:p>
          <a:p>
            <a:pPr lvl="1"/>
            <a:r>
              <a:rPr kumimoji="1" lang="zh-CN" altLang="en-US" dirty="0" smtClean="0"/>
              <a:t>互质</a:t>
            </a:r>
          </a:p>
          <a:p>
            <a:pPr lvl="1"/>
            <a:r>
              <a:rPr kumimoji="1" lang="zh-CN" altLang="en-US" dirty="0" smtClean="0"/>
              <a:t>最大公因数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4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基本计数原理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zh-CN" altLang="en-US" dirty="0" smtClean="0"/>
              <a:t>加法原理</a:t>
            </a:r>
          </a:p>
          <a:p>
            <a:pPr lvl="1"/>
            <a:r>
              <a:rPr kumimoji="1" lang="zh-CN" altLang="en-US" dirty="0" smtClean="0"/>
              <a:t>乘法原理</a:t>
            </a:r>
          </a:p>
          <a:p>
            <a:pPr lvl="1"/>
            <a:r>
              <a:rPr kumimoji="1" lang="zh-CN" altLang="en-US" dirty="0" smtClean="0"/>
              <a:t>减法原理</a:t>
            </a:r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计数问题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统计满足某些条件的物体的个数。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例：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求项链的本质不同的染色方案数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求图的不同生成树的个数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答案通常很大，需要取模输出。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两个要点：</a:t>
            </a:r>
            <a:endParaRPr kumimoji="1" lang="en-US" altLang="zh-CN" dirty="0"/>
          </a:p>
          <a:p>
            <a:r>
              <a:rPr kumimoji="1" lang="zh-CN" altLang="en-US" b="1" dirty="0" smtClean="0">
                <a:latin typeface="Heiti SC Light" charset="-122"/>
                <a:ea typeface="Heiti SC Light" charset="-122"/>
                <a:cs typeface="Heiti SC Light" charset="-122"/>
              </a:rPr>
              <a:t>不重</a:t>
            </a:r>
            <a:r>
              <a:rPr kumimoji="1" lang="zh-CN" altLang="en-US" dirty="0" smtClean="0"/>
              <a:t>、</a:t>
            </a:r>
            <a:r>
              <a:rPr kumimoji="1" lang="zh-CN" altLang="en-US" b="1" dirty="0" smtClean="0">
                <a:latin typeface="Heiti SC Light" charset="-122"/>
                <a:ea typeface="Heiti SC Light" charset="-122"/>
                <a:cs typeface="Heiti SC Light" charset="-122"/>
              </a:rPr>
              <a:t>不漏</a:t>
            </a:r>
            <a:endParaRPr kumimoji="1" lang="en-US" altLang="zh-CN" b="1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651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排列与组合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个人排成一排的方案数：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!=1⋅2⋅⋯⋅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en-US" altLang="zh-CN" b="0" dirty="0" smtClean="0"/>
              </a:p>
              <a:p>
                <a:r>
                  <a:rPr kumimoji="1" lang="zh-CN" altLang="en-US" dirty="0" smtClean="0"/>
                  <a:t>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个人中选出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个的方案数：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⋅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charset="0"/>
                            </a:rPr>
                            <m:t>⋅⋯⋅(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!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!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kumimoji="1" lang="en-US" altLang="zh-CN" b="0" dirty="0" smtClean="0"/>
              </a:p>
              <a:p>
                <a:r>
                  <a:rPr kumimoji="1" lang="zh-CN" altLang="en-US" dirty="0" smtClean="0"/>
                  <a:t>也就是组合数，记作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zh-CN" altLang="en-US" dirty="0" smtClean="0"/>
                  <a:t>或者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is-IS" altLang="zh-CN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1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Pascal</a:t>
            </a:r>
            <a:r>
              <a:rPr kumimoji="1" lang="zh-CN" altLang="en-US" dirty="0" smtClean="0"/>
              <a:t>公式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即考虑最后一个人选还是不选。</a:t>
                </a:r>
              </a:p>
              <a:p>
                <a:r>
                  <a:rPr kumimoji="1" lang="zh-CN" altLang="en-US" dirty="0" smtClean="0"/>
                  <a:t>平日所说的杨辉三角就是这个东西。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常用公式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多重集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kumimoji="1" lang="zh-CN" altLang="en-US" dirty="0" smtClean="0"/>
                  <a:t>的排列：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⋯</m:t>
                      </m:r>
                      <m:d>
                        <m:dPr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is-IS" altLang="zh-CN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!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!⋯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二项式定理：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kumimoji="1" lang="is-I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591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常用公式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zh-CN" altLang="en-US" dirty="0" smtClean="0"/>
                  <a:t>从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𝑛</m:t>
                    </m:r>
                    <m:r>
                      <a:rPr kumimoji="1" lang="en-US" altLang="zh-CN" i="1" dirty="0">
                        <a:latin typeface="Cambria Math" charset="0"/>
                      </a:rPr>
                      <m:t>×</m:t>
                    </m:r>
                    <m:r>
                      <a:rPr kumimoji="1" lang="en-US" altLang="zh-CN" i="1" dirty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的</a:t>
                </a:r>
                <a:r>
                  <a:rPr kumimoji="1" lang="zh-CN" altLang="en-US" dirty="0" smtClean="0"/>
                  <a:t>网格的左上角走到右下角，每次只能向右或者向下走，行走路径的方案数：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方程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的非负整数解数：</a:t>
                </a:r>
              </a:p>
              <a:p>
                <a:pPr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27"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常用公式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kumimoji="1" lang="is-IS" altLang="zh-CN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en-US" altLang="zh-CN" dirty="0" smtClean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+…=</m:t>
                      </m:r>
                      <m:d>
                        <m:dPr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4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证明的两种方式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8640" indent="-457200">
              <a:buFont typeface="+mj-lt"/>
              <a:buAutoNum type="arabicPeriod"/>
            </a:pPr>
            <a:r>
              <a:rPr kumimoji="1" lang="zh-CN" altLang="en-US" dirty="0" smtClean="0"/>
              <a:t>组合学推理</a:t>
            </a:r>
          </a:p>
          <a:p>
            <a:pPr marL="548640" indent="-457200">
              <a:buFont typeface="+mj-lt"/>
              <a:buAutoNum type="arabicPeriod"/>
            </a:pPr>
            <a:r>
              <a:rPr kumimoji="1" lang="zh-CN" altLang="en-US" dirty="0" smtClean="0"/>
              <a:t>数学推导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尝试一下证明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zh-CN" altLang="en-US" i="1" dirty="0" smtClean="0">
                  <a:latin typeface="Cambria Math" charset="0"/>
                </a:endParaRPr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en-US" altLang="zh-CN" dirty="0" smtClean="0"/>
                  <a:t/>
                </a:r>
                <a:br>
                  <a:rPr kumimoji="1" lang="en-US" altLang="zh-CN" dirty="0" smtClean="0"/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kumimoji="1"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is-I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d>
                      <m:dPr>
                        <m:ctrlPr>
                          <a:rPr kumimoji="1"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is-I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zh-CN" dirty="0" smtClean="0"/>
              </a:p>
              <a:p>
                <a:pPr marL="54864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范德</a:t>
                </a:r>
                <a:r>
                  <a:rPr kumimoji="1" lang="zh-CN" altLang="en-US" dirty="0"/>
                  <a:t>蒙德（</a:t>
                </a:r>
                <a:r>
                  <a:rPr kumimoji="1" lang="en-US" altLang="zh-CN" dirty="0" err="1"/>
                  <a:t>Vandermonde</a:t>
                </a:r>
                <a:r>
                  <a:rPr kumimoji="1" lang="zh-CN" altLang="en-US" dirty="0"/>
                  <a:t>）</a:t>
                </a:r>
                <a:r>
                  <a:rPr kumimoji="1" lang="zh-CN" altLang="en-US" dirty="0" smtClean="0"/>
                  <a:t>卷积</a:t>
                </a:r>
                <a:r>
                  <a:rPr kumimoji="1" lang="zh-CN" altLang="en-US" i="1" dirty="0" smtClean="0">
                    <a:latin typeface="Cambria Math" charset="0"/>
                  </a:rPr>
                  <a:t/>
                </a:r>
                <a:br>
                  <a:rPr kumimoji="1" lang="zh-CN" altLang="en-US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kumimoji="1" lang="is-IS" altLang="zh-CN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kumimoji="1" lang="is-IS" altLang="zh-CN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kumimoji="1" lang="is-IS" altLang="zh-CN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kumimoji="1" lang="is-IS" altLang="zh-CN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is-I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kumimoji="1" lang="is-IS" altLang="zh-C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模意义下的组合数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直接利用</a:t>
                </a:r>
                <a:r>
                  <a:rPr kumimoji="1" lang="en-US" altLang="zh-CN" dirty="0" smtClean="0"/>
                  <a:t>Pascal</a:t>
                </a:r>
                <a:r>
                  <a:rPr kumimoji="1" lang="zh-CN" altLang="en-US" dirty="0" smtClean="0"/>
                  <a:t>公式</a:t>
                </a:r>
              </a:p>
              <a:p>
                <a:pPr lvl="1"/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</m:t>
                    </m:r>
                  </m:oMath>
                </a14:m>
                <a:endParaRPr kumimoji="1" lang="zh-CN" altLang="en-US" b="0" dirty="0" smtClean="0"/>
              </a:p>
              <a:p>
                <a:pPr lvl="1"/>
                <a:r>
                  <a:rPr kumimoji="1" lang="zh-CN" altLang="en-US" dirty="0" smtClean="0"/>
                  <a:t>对模数没有要求</a:t>
                </a:r>
              </a:p>
              <a:p>
                <a:r>
                  <a:rPr kumimoji="1" lang="zh-CN" altLang="en-US" dirty="0" smtClean="0"/>
                  <a:t>定义直接算逆元</a:t>
                </a:r>
              </a:p>
              <a:p>
                <a:pPr lvl="1"/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较小</a:t>
                </a:r>
              </a:p>
              <a:p>
                <a:pPr lvl="1"/>
                <a:r>
                  <a:rPr kumimoji="1" lang="zh-CN" altLang="en-US" dirty="0" smtClean="0"/>
                  <a:t>模数为质数</a:t>
                </a:r>
              </a:p>
              <a:p>
                <a:r>
                  <a:rPr kumimoji="1" lang="zh-CN" altLang="en-US" dirty="0" smtClean="0"/>
                  <a:t>预处理阶乘逆元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endParaRPr kumimoji="1" lang="zh-CN" altLang="en-US" dirty="0" smtClean="0"/>
              </a:p>
              <a:p>
                <a:pPr lvl="1"/>
                <a:r>
                  <a:rPr kumimoji="1" lang="zh-CN" altLang="en-US" dirty="0" smtClean="0"/>
                  <a:t>模数为质数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模意义下的运算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很多题目的基础</a:t>
            </a:r>
          </a:p>
          <a:p>
            <a:r>
              <a:rPr kumimoji="1" lang="zh-CN" altLang="en-US" dirty="0" smtClean="0"/>
              <a:t>加减乘法在模意义下封闭</a:t>
            </a:r>
          </a:p>
          <a:p>
            <a:r>
              <a:rPr kumimoji="1" lang="zh-CN" altLang="en-US" dirty="0" smtClean="0"/>
              <a:t>除法则不同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Catalan</a:t>
            </a:r>
            <a:r>
              <a:rPr kumimoji="1" lang="zh-CN" altLang="en-US" dirty="0" smtClean="0"/>
              <a:t>数列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zh-CN" altLang="en-US" b="0" dirty="0" smtClean="0"/>
                  <a:t>卡特兰数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+1</m:t>
                        </m:r>
                      </m:den>
                    </m:f>
                    <m:d>
                      <m:dPr>
                        <m:ctrlPr>
                          <a:rPr kumimoji="1"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is-I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kumimoji="1" lang="zh-CN" altLang="en-US" b="0" dirty="0" smtClean="0"/>
              </a:p>
              <a:p>
                <a:r>
                  <a:rPr kumimoji="1" lang="zh-CN" altLang="en-US" dirty="0" smtClean="0"/>
                  <a:t>其含义为：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kumimoji="1" lang="zh-CN" altLang="en-US" dirty="0" smtClean="0"/>
                  <a:t>构成一个序列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，且任意前缀和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≥0</m:t>
                    </m:r>
                  </m:oMath>
                </a14:m>
                <a:r>
                  <a:rPr kumimoji="1" lang="zh-CN" altLang="en-US" dirty="0" smtClean="0"/>
                  <a:t>的方案数。</a:t>
                </a:r>
              </a:p>
              <a:p>
                <a:r>
                  <a:rPr kumimoji="1" lang="zh-CN" altLang="en-US" dirty="0" smtClean="0"/>
                  <a:t>证明：</a:t>
                </a:r>
              </a:p>
              <a:p>
                <a:pPr lvl="1"/>
                <a:r>
                  <a:rPr kumimoji="1" lang="zh-CN" altLang="en-US" dirty="0" smtClean="0"/>
                  <a:t>所有序列方案为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is-IS" altLang="zh-CN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dirty="0" smtClean="0"/>
                  <a:t>；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不合法序列中存在一个最小的位置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+⋯+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&lt;0</m:t>
                    </m:r>
                  </m:oMath>
                </a14:m>
                <a:r>
                  <a:rPr kumimoji="1" lang="zh-CN" altLang="en-US" b="0" dirty="0" smtClean="0"/>
                  <a:t>；</a:t>
                </a:r>
              </a:p>
              <a:p>
                <a:pPr lvl="1"/>
                <a:r>
                  <a:rPr kumimoji="1" lang="zh-CN" altLang="en-US" dirty="0" smtClean="0"/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最小，因此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+⋯+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=−1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lvl="1"/>
                <a:r>
                  <a:rPr kumimoji="1" lang="zh-CN" altLang="en-US" dirty="0" smtClean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变为相反数，此时序列有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+1)</m:t>
                    </m:r>
                  </m:oMath>
                </a14:m>
                <a:r>
                  <a:rPr kumimoji="1" lang="zh-CN" altLang="en-US" dirty="0" smtClean="0"/>
                  <a:t>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−1)</m:t>
                    </m:r>
                  </m:oMath>
                </a14:m>
                <a:r>
                  <a:rPr kumimoji="1" lang="zh-CN" altLang="en-US" dirty="0" smtClean="0"/>
                  <a:t>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kumimoji="1" lang="zh-CN" altLang="en-US" b="0" dirty="0" smtClean="0"/>
                  <a:t>；</a:t>
                </a:r>
                <a:endParaRPr kumimoji="1" lang="en-US" altLang="zh-CN" b="0" dirty="0" smtClean="0"/>
              </a:p>
              <a:p>
                <a:pPr lvl="1"/>
                <a:r>
                  <a:rPr kumimoji="1" lang="zh-CN" altLang="en-US" dirty="0" smtClean="0"/>
                  <a:t>而不合法序列可以和</a:t>
                </a:r>
                <a:r>
                  <a:rPr kumimoji="1" lang="zh-CN" altLang="en-US" dirty="0"/>
                  <a:t>有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  <m:r>
                      <a:rPr kumimoji="1" lang="en-US" altLang="zh-CN" i="1">
                        <a:latin typeface="Cambria Math" charset="0"/>
                      </a:rPr>
                      <m:t>+1)</m:t>
                    </m:r>
                  </m:oMath>
                </a14:m>
                <a:r>
                  <a:rPr kumimoji="1" lang="zh-CN" altLang="en-US" dirty="0"/>
                  <a:t>个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+1</m:t>
                    </m:r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  <m:r>
                      <a:rPr kumimoji="1" lang="en-US" altLang="zh-CN" i="1">
                        <a:latin typeface="Cambria Math" charset="0"/>
                      </a:rPr>
                      <m:t>−1)</m:t>
                    </m:r>
                  </m:oMath>
                </a14:m>
                <a:r>
                  <a:rPr kumimoji="1" lang="zh-CN" altLang="en-US" dirty="0"/>
                  <a:t>个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−1</m:t>
                    </m:r>
                  </m:oMath>
                </a14:m>
                <a:r>
                  <a:rPr kumimoji="1" lang="zh-CN" altLang="en-US" dirty="0" smtClean="0"/>
                  <a:t>的序列一一对应；</a:t>
                </a:r>
              </a:p>
              <a:p>
                <a:pPr lvl="1"/>
                <a:r>
                  <a:rPr kumimoji="1" lang="zh-CN" altLang="en-US" dirty="0" smtClean="0"/>
                  <a:t>故方案数为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is-IS" altLang="zh-CN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kumimoji="1"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is-I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+1</m:t>
                        </m:r>
                      </m:den>
                    </m:f>
                    <m:d>
                      <m:dPr>
                        <m:ctrlPr>
                          <a:rPr kumimoji="1"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is-I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27" r="-1939" b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Catalan</a:t>
            </a:r>
            <a:r>
              <a:rPr kumimoji="1" lang="zh-CN" altLang="en-US" dirty="0" smtClean="0"/>
              <a:t>数列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卡特兰数的另一种表达方式是：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所以卡特兰数还是二叉树的方案数。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24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Bell</a:t>
            </a:r>
            <a:r>
              <a:rPr kumimoji="1" lang="zh-CN" altLang="en-US" dirty="0" smtClean="0"/>
              <a:t>数列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贝尔数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为将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个不同元素划分成任意份的方案数。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kumimoji="1" lang="is-I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一般不需要计算，只是用来估计复杂度。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8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容斥原理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集合的补：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zh-CN" alt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</m:acc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𝐴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为集合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 smtClean="0"/>
                  <a:t>中具有一些性质的元素的集合，则</a:t>
                </a:r>
                <a:endParaRPr kumimoji="1" lang="en-US" altLang="zh-CN" dirty="0" smtClean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   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zh-CN" alt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∩</m:t>
                          </m:r>
                          <m:acc>
                            <m:accPr>
                              <m:chr m:val="̅"/>
                              <m:ctrlPr>
                                <a:rPr kumimoji="1" lang="zh-CN" alt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∩⋯∩</m:t>
                          </m:r>
                          <m:acc>
                            <m:accPr>
                              <m:chr m:val="̅"/>
                              <m:ctrlPr>
                                <a:rPr kumimoji="1" lang="zh-CN" alt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−∑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+∑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−∑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+⋯</m:t>
                      </m:r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</a:rPr>
                        <m:t>∑|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∩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∩⋯∩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错位排列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满足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kumimoji="1" lang="zh-CN" altLang="en-US" dirty="0" smtClean="0"/>
                  <a:t>不在第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kumimoji="1" lang="zh-CN" altLang="en-US" dirty="0" smtClean="0"/>
                  <a:t>位的排列，记为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递推公式：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=(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−1)(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禁位排列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的棋盘上摆放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个车，互相不能攻击，方案数为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!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如果有不能摆放的位置呢？</a:t>
                </a:r>
              </a:p>
              <a:p>
                <a:r>
                  <a:rPr kumimoji="1" lang="zh-CN" altLang="en-US" dirty="0" smtClean="0"/>
                  <a:t>求出“至少有”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1∼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个车处于禁位上的方案数，容斥原理。</a:t>
                </a:r>
              </a:p>
              <a:p>
                <a:r>
                  <a:rPr kumimoji="1" lang="zh-CN" altLang="en-US" dirty="0" smtClean="0"/>
                  <a:t>（将“某个禁位上有车”看做一种属性）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5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组合数学入门：例题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Introductory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Combinatorics</a:t>
            </a:r>
            <a:r>
              <a:rPr kumimoji="1" lang="en-US" altLang="zh-CN" dirty="0" smtClean="0"/>
              <a:t>: Examples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1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一道数学题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题面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一个集合的子集个数为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，那一个集合的所有子集的子集个数之和是多少？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645" t="-1113" r="-2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63440" y="2582334"/>
                <a:ext cx="3703320" cy="3286760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一个集合的大小为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的子集个数为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is-IS" altLang="zh-CN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那么答案为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    </m:t>
                      </m:r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kumimoji="1" lang="is-I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kumimoji="1" lang="is-I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2+1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3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8" name="内容占位符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63440" y="2582334"/>
                <a:ext cx="3703320" cy="3286760"/>
              </a:xfrm>
              <a:blipFill rotWithShape="0">
                <a:blip r:embed="rId4"/>
                <a:stretch>
                  <a:fillRect l="-1645" t="-1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POJ3421</a:t>
            </a:r>
            <a:br>
              <a:rPr kumimoji="1" lang="en-US" altLang="zh-CN" dirty="0" smtClean="0"/>
            </a:br>
            <a:r>
              <a:rPr kumimoji="1" lang="en-US" altLang="zh-CN" dirty="0" smtClean="0"/>
              <a:t>X-factor Chains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给定正整数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zh-CN" altLang="en-US" dirty="0" smtClean="0"/>
                  <a:t>，称其因数链为序列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，满足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zh-CN" altLang="en-US" dirty="0" smtClean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 (1≤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zh-CN" altLang="en-US" dirty="0" smtClean="0"/>
                  <a:t>的最长因数链长度与方案数。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645" t="-1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zh-CN" altLang="en-US" dirty="0" smtClean="0"/>
                  <a:t>做质因数分解，显然最长的方案一定是每次除以一个质因子。</a:t>
                </a:r>
              </a:p>
              <a:p>
                <a:r>
                  <a:rPr kumimoji="1" lang="zh-CN" altLang="en-US" dirty="0" smtClean="0"/>
                  <a:t>而方案数就是质因子的多重集排列。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1645" t="-1113" r="-2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URAL1860</a:t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Fiborial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题面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定义序列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如下：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endParaRPr kumimoji="1" lang="en-US" altLang="zh-CN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endParaRPr kumimoji="1" lang="en-US" altLang="zh-CN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≥2</m:t>
                        </m:r>
                      </m:e>
                    </m:d>
                  </m:oMath>
                </a14:m>
                <a:endParaRPr kumimoji="1" lang="en-US" altLang="zh-CN" b="0" dirty="0" smtClean="0"/>
              </a:p>
              <a:p>
                <a:r>
                  <a:rPr kumimoji="1" lang="zh-CN" altLang="en-US" dirty="0" smtClean="0"/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的因子数。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645" t="-1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Autofit/>
              </a:bodyPr>
              <a:lstStyle/>
              <a:p>
                <a:r>
                  <a:rPr kumimoji="1" lang="zh-CN" altLang="en-US" sz="1800" dirty="0" smtClean="0"/>
                  <a:t>其实这题更多程度上是数论题。</a:t>
                </a:r>
              </a:p>
              <a:p>
                <a:r>
                  <a:rPr kumimoji="1" lang="zh-CN" altLang="en-US" sz="1800" dirty="0" smtClean="0"/>
                  <a:t>分析得出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kumimoji="1" lang="is-IS" altLang="zh-CN" sz="1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1800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=2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1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8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sz="1800" b="0" i="1" smtClean="0">
                                <a:latin typeface="Cambria Math" charset="0"/>
                              </a:rPr>
                              <m:t>𝑓𝑖𝑏</m:t>
                            </m:r>
                            <m:r>
                              <a:rPr kumimoji="1" lang="en-US" altLang="zh-CN" sz="1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18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sz="18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sz="1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1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zh-CN" altLang="en-US" sz="1800" dirty="0" smtClean="0"/>
                  <a:t>。</a:t>
                </a:r>
              </a:p>
              <a:p>
                <a:r>
                  <a:rPr kumimoji="1" lang="zh-CN" altLang="en-US" sz="1800" dirty="0" smtClean="0"/>
                  <a:t>利用筛法预处理，求出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1800" dirty="0" smtClean="0"/>
                  <a:t>的质因数分解。</a:t>
                </a:r>
              </a:p>
              <a:p>
                <a:r>
                  <a:rPr kumimoji="1" lang="zh-CN" altLang="en-US" sz="1800" dirty="0" smtClean="0"/>
                  <a:t>假设各个质因子的次数为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sz="1800" dirty="0" smtClean="0"/>
                  <a:t>，因子个数是多少？</a:t>
                </a:r>
              </a:p>
              <a:p>
                <a:r>
                  <a:rPr kumimoji="1" lang="zh-CN" altLang="en-US" sz="1800" b="0" dirty="0" smtClean="0"/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charset="0"/>
                      </a:rPr>
                      <m:t>∏(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charset="0"/>
                      </a:rPr>
                      <m:t>+1)</m:t>
                    </m:r>
                  </m:oMath>
                </a14:m>
                <a:r>
                  <a:rPr kumimoji="1" lang="zh-CN" altLang="en-US" sz="1800" dirty="0" smtClean="0"/>
                  <a:t>。</a:t>
                </a:r>
                <a:endParaRPr kumimoji="1" lang="zh-CN" altLang="en-US" sz="18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1316" t="-1113" r="-6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费马小定理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zh-CN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mod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kumimoji="1" lang="en-US" altLang="zh-CN" b="0" dirty="0" smtClean="0">
                  <a:ea typeface="Cambria Math" charset="0"/>
                  <a:cs typeface="Cambria Math" charset="0"/>
                </a:endParaRPr>
              </a:p>
              <a:p>
                <a:r>
                  <a:rPr kumimoji="1" lang="zh-CN" altLang="en-US" dirty="0" smtClean="0"/>
                  <a:t>要求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为质数，且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不是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的倍数。特别地，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可以为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 smtClean="0"/>
                  <a:t>证明思路：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,2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,3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0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POJ3088</a:t>
            </a:r>
            <a:br>
              <a:rPr kumimoji="1" lang="en-US" altLang="zh-CN" dirty="0" smtClean="0"/>
            </a:br>
            <a:r>
              <a:rPr kumimoji="1" lang="en-US" altLang="zh-CN" dirty="0" smtClean="0"/>
              <a:t>Push Button Lock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题面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定义一种序列如下：每个位置上是一个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{1,…,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kumimoji="1" lang="zh-CN" altLang="en-US" dirty="0" smtClean="0"/>
                  <a:t>的子集，任意两个位置上的集合交为空。两个序列不同当且仅当长度不同或者某个位置上的集合不同。</a:t>
                </a:r>
              </a:p>
              <a:p>
                <a:r>
                  <a:rPr kumimoji="1" lang="zh-CN" altLang="en-US" dirty="0" smtClean="0"/>
                  <a:t>求这样的序列的方案数。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≤500</m:t>
                    </m:r>
                  </m:oMath>
                </a14:m>
                <a:r>
                  <a:rPr kumimoji="1" lang="zh-CN" altLang="en-US" dirty="0" smtClean="0"/>
                  <a:t>。多组询问。</a:t>
                </a:r>
              </a:p>
              <a:p>
                <a:r>
                  <a:rPr kumimoji="1" lang="zh-CN" altLang="en-US" dirty="0" smtClean="0"/>
                  <a:t>（此处为原题加强版）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645" t="-1113" r="-2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zh-CN" altLang="en-US" dirty="0" smtClean="0"/>
                  <a:t>枚举序列中子集大小之和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及序列长度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现在要求的就是将这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个数字分成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kumimoji="1" lang="zh-CN" altLang="en-US" dirty="0" smtClean="0"/>
                  <a:t>份的方案数。</a:t>
                </a:r>
                <a:r>
                  <a:rPr kumimoji="1" lang="en-US" altLang="zh-CN" dirty="0" smtClean="0"/>
                  <a:t>DP</a:t>
                </a:r>
                <a:r>
                  <a:rPr kumimoji="1" lang="zh-CN" altLang="en-US" dirty="0" smtClean="0"/>
                  <a:t>解决。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⋅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zh-CN" altLang="en-US" b="0" i="1" smtClean="0">
                          <a:latin typeface="Cambria Math" charset="0"/>
                        </a:rPr>
                        <m:t>                    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[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𝑘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−1][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−1]</m:t>
                      </m:r>
                    </m:oMath>
                  </m:oMathPara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答案即为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𝑙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1" lang="is-I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kumimoji="1" lang="is-IS" altLang="zh-C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⋅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!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DP</a:t>
                </a:r>
                <a:r>
                  <a:rPr kumimoji="1" lang="zh-CN" altLang="en-US" dirty="0" smtClean="0"/>
                  <a:t>求出来的其实是第二类斯特林（</a:t>
                </a:r>
                <a:r>
                  <a:rPr kumimoji="1" lang="en-US" altLang="zh-CN" dirty="0" err="1" smtClean="0"/>
                  <a:t>Stirling</a:t>
                </a:r>
                <a:r>
                  <a:rPr kumimoji="1" lang="zh-CN" altLang="en-US" dirty="0" smtClean="0"/>
                  <a:t>）数。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4"/>
                <a:stretch>
                  <a:fillRect l="-1645" t="-1855" r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无名试题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题面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集合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 smtClean="0"/>
                  <a:t>中有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个元素，你需要选出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 smtClean="0"/>
                  <a:t>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个子集，满足所有这些子集的交集为空集。</a:t>
                </a:r>
              </a:p>
              <a:p>
                <a:r>
                  <a:rPr kumimoji="1" lang="zh-CN" altLang="en-US" dirty="0" smtClean="0"/>
                  <a:t>求选择方案数。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63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645" t="-1113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每个元素分开考虑。</a:t>
                </a:r>
              </a:p>
              <a:p>
                <a:r>
                  <a:rPr kumimoji="1" lang="zh-CN" altLang="en-US" dirty="0" smtClean="0"/>
                  <a:t>这个元素不能处于所有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个子集中，但其他任意分配方案都可行。</a:t>
                </a:r>
              </a:p>
              <a:p>
                <a:r>
                  <a:rPr kumimoji="1" lang="zh-CN" altLang="en-US" dirty="0" smtClean="0"/>
                  <a:t>所以这个元素的分配方案数为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所以答案为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1645" t="-1113" r="-2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279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组合数学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习题</a:t>
            </a:r>
            <a:r>
              <a:rPr kumimoji="1" lang="en-US" altLang="zh-CN" dirty="0" smtClean="0"/>
              <a:t>8.5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题面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kumimoji="1" lang="zh-CN" altLang="en-US" dirty="0" smtClean="0"/>
                  <a:t>，构成一个序列。求前缀和均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≥0</m:t>
                    </m:r>
                  </m:oMath>
                </a14:m>
                <a:r>
                  <a:rPr kumimoji="1" lang="zh-CN" altLang="en-US" dirty="0" smtClean="0"/>
                  <a:t>的序列的方案数。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645" t="-1670" r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的情况即为卡特兰数，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&gt;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的分析类似。</a:t>
                </a:r>
              </a:p>
              <a:p>
                <a:r>
                  <a:rPr kumimoji="1" lang="zh-CN" altLang="en-US" dirty="0" smtClean="0"/>
                  <a:t>答案为：</a:t>
                </a:r>
                <a:endParaRPr kumimoji="1" lang="en-US" altLang="zh-CN" dirty="0" smtClean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is-IS" altLang="zh-CN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1480" t="-928" r="-2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SKI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题面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sz="1800" b="0" i="1" smtClean="0">
                        <a:latin typeface="Cambria Math" charset="0"/>
                      </a:rPr>
                      <m:t>×</m:t>
                    </m:r>
                    <m:r>
                      <a:rPr kumimoji="1" lang="en-US" altLang="zh-CN" sz="1800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sz="1800" dirty="0" smtClean="0"/>
                  <a:t>的网格，每个格子有一个高度。一个人从任意网格开始滑雪，并在任意一个网格结束。只能从较高的网格滑向较低的网格。</a:t>
                </a:r>
              </a:p>
              <a:p>
                <a:r>
                  <a:rPr kumimoji="1" lang="zh-CN" altLang="en-US" sz="1800" dirty="0" smtClean="0"/>
                  <a:t>问所有路径长度的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charset="0"/>
                      </a:rPr>
                      <m:t>0∼</m:t>
                    </m:r>
                    <m:r>
                      <a:rPr kumimoji="1" lang="en-US" altLang="zh-CN" sz="18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sz="1800" dirty="0" smtClean="0"/>
                  <a:t>次方的和。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sz="1800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sz="18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sz="1800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charset="0"/>
                      </a:rPr>
                      <m:t>≤100</m:t>
                    </m:r>
                  </m:oMath>
                </a14:m>
                <a:r>
                  <a:rPr kumimoji="1" lang="zh-CN" altLang="en-US" sz="1800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sz="1800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sz="1800" b="0" i="1" smtClean="0">
                        <a:latin typeface="Cambria Math" charset="0"/>
                      </a:rPr>
                      <m:t>≤30</m:t>
                    </m:r>
                  </m:oMath>
                </a14:m>
                <a:r>
                  <a:rPr kumimoji="1" lang="zh-CN" altLang="en-US" sz="1800" dirty="0" smtClean="0"/>
                  <a:t>。</a:t>
                </a:r>
              </a:p>
              <a:p>
                <a:r>
                  <a:rPr kumimoji="1" lang="zh-CN" altLang="en-US" sz="1800" dirty="0" smtClean="0"/>
                  <a:t>所有相邻网格高度不同。</a:t>
                </a:r>
                <a:endParaRPr kumimoji="1" lang="zh-CN" altLang="en-US" sz="18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316" t="-1670" r="-4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 smtClean="0"/>
              <a:t>题解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kumimoji="1" lang="zh-CN" altLang="en-US" dirty="0" smtClean="0"/>
                  <a:t>先考虑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zh-CN" altLang="en-US" dirty="0" smtClean="0"/>
                  <a:t>的情况，即为普通的</a:t>
                </a:r>
                <a:r>
                  <a:rPr kumimoji="1" lang="en-US" altLang="zh-CN" dirty="0" smtClean="0"/>
                  <a:t>DP</a:t>
                </a:r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假设我们有上一个状态的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0∼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次方的答案，怎么转移到下一个状态？</a:t>
                </a:r>
              </a:p>
              <a:p>
                <a:r>
                  <a:rPr kumimoji="1" lang="zh-CN" altLang="en-US" dirty="0" smtClean="0"/>
                  <a:t>二项式定理！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  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1" lang="en-US" altLang="zh-CN" i="1" dirty="0" smtClean="0">
                    <a:latin typeface="Cambria Math" charset="0"/>
                  </a:rPr>
                  <a:t/>
                </a:r>
                <a:br>
                  <a:rPr kumimoji="1" lang="en-US" altLang="zh-CN" i="1" dirty="0" smtClean="0">
                    <a:latin typeface="Cambria Math" charset="0"/>
                  </a:rPr>
                </a:br>
                <a:r>
                  <a:rPr kumimoji="1" lang="en-US" altLang="zh-CN" i="1" dirty="0" smtClean="0"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1" lang="is-I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kumimoji="1" lang="is-IS" altLang="zh-C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den>
                                </m:f>
                              </m:e>
                            </m:d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kumimoji="1" lang="en-US" altLang="zh-CN" b="0" i="1" dirty="0" smtClean="0">
                    <a:latin typeface="Cambria Math" charset="0"/>
                  </a:rPr>
                  <a:t/>
                </a:r>
                <a:br>
                  <a:rPr kumimoji="1" lang="en-US" altLang="zh-CN" b="0" i="1" dirty="0" smtClean="0">
                    <a:latin typeface="Cambria Math" charset="0"/>
                  </a:rPr>
                </a:br>
                <a:r>
                  <a:rPr kumimoji="1" lang="en-US" altLang="zh-CN" b="0" i="1" dirty="0" smtClean="0"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kumimoji="1" lang="is-IS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den>
                            </m:f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kumimoji="1" lang="en-US" altLang="zh-CN" i="1" dirty="0" smtClean="0">
                    <a:latin typeface="Cambria Math" charset="0"/>
                  </a:rPr>
                  <a:t/>
                </a:r>
                <a:br>
                  <a:rPr kumimoji="1" lang="en-US" altLang="zh-CN" i="1" dirty="0" smtClean="0">
                    <a:latin typeface="Cambria Math" charset="0"/>
                  </a:rPr>
                </a:br>
                <a:r>
                  <a:rPr kumimoji="1" lang="en-US" altLang="zh-CN" i="1" dirty="0" smtClean="0"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kumimoji="1" lang="is-IS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0">
                <a:blip r:embed="rId3"/>
                <a:stretch>
                  <a:fillRect l="-987" t="-1299" r="-1480" b="-1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进一步了解</a:t>
            </a:r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kumimoji="1" lang="zh-CN" altLang="en-US" dirty="0" smtClean="0"/>
                  <a:t>棋盘多项式，另一种求禁位排列的方法</a:t>
                </a:r>
              </a:p>
              <a:p>
                <a:pPr lvl="1"/>
                <a:r>
                  <a:rPr kumimoji="1" lang="zh-CN" altLang="en-US" dirty="0" smtClean="0"/>
                  <a:t>矩阵乘法，可以快速计算一些简单的递推公式</a:t>
                </a:r>
              </a:p>
              <a:p>
                <a:pPr lvl="1"/>
                <a:r>
                  <a:rPr kumimoji="1" lang="zh-CN" altLang="en-US" dirty="0" smtClean="0"/>
                  <a:t>快速阶乘，快速计算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!</m:t>
                    </m:r>
                    <m:r>
                      <m:rPr>
                        <m:nor/>
                      </m:rPr>
                      <a:rPr kumimoji="1" lang="en-US" altLang="zh-CN" b="0" i="0" smtClean="0">
                        <a:latin typeface="Cambria Math" charset="0"/>
                      </a:rPr>
                      <m:t>mod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为质数；可以用来计算大组合数取模，并可以配合中国剩余定理使用</a:t>
                </a:r>
              </a:p>
              <a:p>
                <a:pPr lvl="1"/>
                <a:r>
                  <a:rPr kumimoji="1" lang="zh-CN" altLang="en-US" dirty="0" smtClean="0"/>
                  <a:t>置换、</a:t>
                </a:r>
                <a:r>
                  <a:rPr kumimoji="1" lang="en-US" altLang="zh-CN" dirty="0" smtClean="0"/>
                  <a:t>Burnside</a:t>
                </a:r>
                <a:r>
                  <a:rPr kumimoji="1" lang="zh-CN" altLang="en-US" dirty="0" smtClean="0"/>
                  <a:t>引理与</a:t>
                </a:r>
                <a:r>
                  <a:rPr kumimoji="1" lang="en-US" altLang="zh-CN" dirty="0" err="1" smtClean="0"/>
                  <a:t>Pölya</a:t>
                </a:r>
                <a:r>
                  <a:rPr kumimoji="1" lang="zh-CN" altLang="en-US" dirty="0" smtClean="0"/>
                  <a:t>计数法，用于计算考虑同构时的本质不同方案数</a:t>
                </a:r>
                <a:endParaRPr kumimoji="1" lang="zh-CN" altLang="en-US" dirty="0"/>
              </a:p>
              <a:p>
                <a:pPr lvl="1"/>
                <a:r>
                  <a:rPr kumimoji="1" lang="en-US" altLang="zh-CN" dirty="0" err="1" smtClean="0"/>
                  <a:t>Prüfer</a:t>
                </a:r>
                <a:r>
                  <a:rPr kumimoji="1" lang="zh-CN" altLang="en-US" dirty="0" smtClean="0"/>
                  <a:t>序列，用于唯一描述树的形态，并可用于计算满足</a:t>
                </a:r>
                <a:r>
                  <a:rPr kumimoji="1" lang="zh-CN" altLang="en-US" smtClean="0"/>
                  <a:t>一定条件的树的方案数</a:t>
                </a: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61" r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位运算与</a:t>
            </a:r>
            <a:r>
              <a:rPr kumimoji="1" lang="en-US" altLang="zh-CN" dirty="0" err="1" smtClean="0"/>
              <a:t>bitset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Bitwise Operations and 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</a:t>
            </a:r>
            <a:r>
              <a:rPr kumimoji="1" lang="en-US" altLang="zh-CN" dirty="0" err="1" smtClean="0"/>
              <a:t>bitset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位运算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134" y="2895981"/>
            <a:ext cx="4128107" cy="19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4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集合的二进制表示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适用于全集大小比较小（通常在</a:t>
            </a:r>
            <a:r>
              <a:rPr kumimoji="1" lang="en-US" altLang="zh-CN" dirty="0" smtClean="0"/>
              <a:t>32</a:t>
            </a:r>
            <a:r>
              <a:rPr kumimoji="1" lang="zh-CN" altLang="en-US" dirty="0" smtClean="0"/>
              <a:t>以内）的情况。</a:t>
            </a:r>
          </a:p>
          <a:p>
            <a:r>
              <a:rPr kumimoji="1" lang="zh-CN" altLang="en-US" dirty="0" smtClean="0"/>
              <a:t>用一个</a:t>
            </a:r>
            <a:r>
              <a:rPr kumimoji="1" lang="en-US" altLang="zh-CN" dirty="0" smtClean="0">
                <a:latin typeface="Courier" charset="0"/>
                <a:ea typeface="Courier" charset="0"/>
                <a:cs typeface="Courier" charset="0"/>
              </a:rPr>
              <a:t>unsigned</a:t>
            </a:r>
            <a:r>
              <a:rPr kumimoji="1" lang="zh-CN" alt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kumimoji="1" lang="zh-CN" altLang="en-US" dirty="0" smtClean="0"/>
              <a:t>表示一个子集。</a:t>
            </a:r>
          </a:p>
          <a:p>
            <a:r>
              <a:rPr kumimoji="1" lang="zh-CN" altLang="en-US" dirty="0" smtClean="0"/>
              <a:t>二进制位为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代表子集中有这个元素，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代表没有。</a:t>
            </a:r>
          </a:p>
        </p:txBody>
      </p:sp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/>
          <p:cNvSpPr txBox="1">
            <a:spLocks/>
          </p:cNvSpPr>
          <p:nvPr/>
        </p:nvSpPr>
        <p:spPr>
          <a:xfrm>
            <a:off x="822958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4572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defRPr>
            </a:lvl1pPr>
            <a:lvl2pPr marL="384048" indent="4572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Char char="◦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defRPr>
            </a:lvl2pPr>
            <a:lvl3pPr marL="566928" indent="4572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defRPr>
            </a:lvl3pPr>
            <a:lvl4pPr marL="749808" indent="4572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defRPr>
            </a:lvl4pPr>
            <a:lvl5pPr marL="932688" indent="4572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Char char="◦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Songti SC" charset="-122"/>
                <a:ea typeface="Songti SC" charset="-122"/>
                <a:cs typeface="Songti SC" charset="-122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zh-CN" altLang="en-US" dirty="0" smtClean="0"/>
              <a:t>判断元素是否存在：</a:t>
            </a:r>
          </a:p>
          <a:p>
            <a:pPr lvl="1"/>
            <a:r>
              <a:rPr kumimoji="1" lang="zh-CN" altLang="en-US" dirty="0" smtClean="0"/>
              <a:t>加入元素：</a:t>
            </a:r>
          </a:p>
          <a:p>
            <a:pPr lvl="1"/>
            <a:r>
              <a:rPr kumimoji="1" lang="zh-CN" altLang="en-US" dirty="0" smtClean="0"/>
              <a:t>删除元素：</a:t>
            </a:r>
          </a:p>
          <a:p>
            <a:pPr lvl="1"/>
            <a:r>
              <a:rPr kumimoji="1" lang="zh-CN" altLang="en-US" dirty="0" smtClean="0"/>
              <a:t>改变元素状态：</a:t>
            </a:r>
            <a:br>
              <a:rPr kumimoji="1" lang="zh-CN" altLang="en-US" dirty="0" smtClean="0"/>
            </a:br>
            <a:r>
              <a:rPr kumimoji="1" lang="zh-CN" altLang="en-US" dirty="0" smtClean="0"/>
              <a:t>（如果存在则删除，否则加入）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与其他集合的交并异或</a:t>
            </a:r>
          </a:p>
          <a:p>
            <a:pPr lvl="1"/>
            <a:r>
              <a:rPr kumimoji="1" lang="zh-CN" altLang="en-US" dirty="0" smtClean="0"/>
              <a:t>集合的补：</a:t>
            </a:r>
          </a:p>
          <a:p>
            <a:pPr lvl="1"/>
            <a:r>
              <a:rPr kumimoji="1" lang="zh-CN" altLang="en-US" dirty="0" smtClean="0"/>
              <a:t>与其他集合的差：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集合操作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321" y="1845734"/>
            <a:ext cx="2421614" cy="32313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94859" y="4643038"/>
            <a:ext cx="3077154" cy="13344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72551" y="4127529"/>
            <a:ext cx="3077154" cy="17415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72551" y="3612020"/>
            <a:ext cx="3077154" cy="20932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94859" y="3140471"/>
            <a:ext cx="3077154" cy="27725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11259" y="2668922"/>
            <a:ext cx="3077154" cy="3244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75505" y="2153413"/>
            <a:ext cx="3077154" cy="3244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枚举子集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27" y="3296111"/>
            <a:ext cx="4565263" cy="11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4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欧拉定理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</m:d>
                        </m:sup>
                      </m:s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1 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zh-CN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mod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kumimoji="1" lang="zh-CN" altLang="en-US" dirty="0" smtClean="0"/>
              </a:p>
              <a:p>
                <a:r>
                  <a:rPr kumimoji="1" lang="zh-CN" altLang="en-US" dirty="0" smtClean="0"/>
                  <a:t>要求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互质。</a:t>
                </a:r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为欧拉函数，定义为小于等于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 smtClean="0"/>
                  <a:t>且与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 smtClean="0"/>
                  <a:t>互质的数的个数。</a:t>
                </a:r>
              </a:p>
              <a:p>
                <a:r>
                  <a:rPr kumimoji="1"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kumimoji="1" lang="zh-CN" altLang="en-US" dirty="0" smtClean="0"/>
                  <a:t>，则</a:t>
                </a:r>
                <a:endParaRPr kumimoji="1" lang="en-US" altLang="zh-CN" dirty="0" smtClean="0"/>
              </a:p>
              <a:p>
                <a:pPr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∏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1−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=∏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e>
                    </m:d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对于质数而言，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</a:t>
            </a:r>
            <a:r>
              <a:rPr kumimoji="1" lang="en-US" altLang="zh-CN" dirty="0" err="1" smtClean="0"/>
              <a:t>bitset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二进制方式存储集合，支持任意位数。</a:t>
                </a:r>
              </a:p>
              <a:p>
                <a:r>
                  <a:rPr kumimoji="1" lang="zh-CN" altLang="en-US" dirty="0" smtClean="0"/>
                  <a:t>支持上述所有集合操作。</a:t>
                </a:r>
              </a:p>
              <a:p>
                <a:r>
                  <a:rPr kumimoji="1" lang="zh-CN" altLang="en-US" b="0" dirty="0" smtClean="0"/>
                  <a:t>对整个集合的操作时间复杂度均为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/32)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</a:t>
            </a:r>
            <a:r>
              <a:rPr kumimoji="1" lang="en-US" altLang="zh-CN" dirty="0" err="1" smtClean="0"/>
              <a:t>bitset</a:t>
            </a:r>
            <a:r>
              <a:rPr kumimoji="1" lang="zh-CN" altLang="en-US" dirty="0" smtClean="0"/>
              <a:t>用例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66" y="2244057"/>
            <a:ext cx="3494985" cy="32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自己实现</a:t>
            </a:r>
            <a:r>
              <a:rPr kumimoji="1" lang="en-US" altLang="zh-CN" dirty="0" err="1" smtClean="0"/>
              <a:t>bitset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内部为</a:t>
            </a:r>
            <a:r>
              <a:rPr kumimoji="1" lang="en-US" altLang="zh-CN" dirty="0" smtClean="0">
                <a:latin typeface="Courier" charset="0"/>
                <a:ea typeface="Courier" charset="0"/>
                <a:cs typeface="Courier" charset="0"/>
              </a:rPr>
              <a:t>unsigned</a:t>
            </a:r>
            <a:r>
              <a:rPr kumimoji="1" lang="zh-CN" alt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kumimoji="1" lang="zh-CN" altLang="en-US" dirty="0" smtClean="0"/>
              <a:t>数组。</a:t>
            </a:r>
          </a:p>
          <a:p>
            <a:r>
              <a:rPr kumimoji="1" lang="zh-CN" altLang="en-US" dirty="0" smtClean="0"/>
              <a:t>与或非异或：对所有数字进行位运算</a:t>
            </a:r>
          </a:p>
          <a:p>
            <a:r>
              <a:rPr kumimoji="1" lang="zh-CN" altLang="en-US" dirty="0" smtClean="0"/>
              <a:t>左移右移：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32" y="3274890"/>
            <a:ext cx="5510254" cy="27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自己实现</a:t>
            </a:r>
            <a:r>
              <a:rPr kumimoji="1" lang="en-US" altLang="zh-CN" dirty="0" err="1" smtClean="0"/>
              <a:t>bitset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统计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的个数：</a:t>
                </a:r>
              </a:p>
              <a:p>
                <a:pPr lvl="1"/>
                <a:r>
                  <a:rPr kumimoji="1" lang="zh-CN" altLang="en-US" dirty="0" smtClean="0"/>
                  <a:t>朴素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𝑊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方法</a:t>
                </a:r>
              </a:p>
              <a:p>
                <a:pPr lvl="1"/>
                <a:r>
                  <a:rPr kumimoji="1" lang="zh-CN" altLang="en-US" dirty="0" smtClean="0"/>
                  <a:t>预处理</a:t>
                </a:r>
                <a:r>
                  <a:rPr kumimoji="1" lang="en-US" altLang="zh-CN" dirty="0" smtClean="0"/>
                  <a:t>+</a:t>
                </a:r>
                <a:r>
                  <a:rPr kumimoji="1" lang="zh-CN" altLang="en-US" dirty="0" smtClean="0"/>
                  <a:t>分段查表</a:t>
                </a:r>
              </a:p>
              <a:p>
                <a:pPr lvl="1"/>
                <a:r>
                  <a:rPr kumimoji="1" lang="zh-CN" altLang="en-US" dirty="0" smtClean="0"/>
                  <a:t>分治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</m:func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8"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172" y="3695303"/>
            <a:ext cx="5327374" cy="17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9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bitset</a:t>
            </a:r>
            <a:r>
              <a:rPr kumimoji="1" lang="zh-CN" altLang="en-US" dirty="0" smtClean="0"/>
              <a:t>的简单应用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状态压缩动态规划（通常用单个</a:t>
            </a:r>
            <a:r>
              <a:rPr kumimoji="1" lang="en-US" altLang="zh-CN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kumimoji="1" lang="zh-CN" altLang="en-US" dirty="0" smtClean="0"/>
              <a:t>表示状态）。</a:t>
            </a:r>
          </a:p>
          <a:p>
            <a:r>
              <a:rPr kumimoji="1" lang="zh-CN" altLang="en-US" dirty="0" smtClean="0"/>
              <a:t>存储值为</a:t>
            </a:r>
            <a:r>
              <a:rPr kumimoji="1" lang="en-US" altLang="zh-CN" dirty="0" smtClean="0">
                <a:latin typeface="Courier" charset="0"/>
                <a:ea typeface="Courier" charset="0"/>
                <a:cs typeface="Courier" charset="0"/>
              </a:rPr>
              <a:t>bool</a:t>
            </a:r>
            <a:r>
              <a:rPr kumimoji="1" lang="zh-CN" altLang="en-US" dirty="0" smtClean="0"/>
              <a:t>类型的动态规划，如判断背包是否可行。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</a:t>
            </a:r>
            <a:r>
              <a:rPr kumimoji="1" lang="en-US" altLang="zh-CN" dirty="0" smtClean="0"/>
              <a:t>0-1</a:t>
            </a:r>
            <a:r>
              <a:rPr kumimoji="1" lang="zh-CN" altLang="en-US" dirty="0" smtClean="0"/>
              <a:t>背包为例：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86" y="3191427"/>
            <a:ext cx="4287520" cy="30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终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 End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乘法逆元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除法是乘法的逆运算。有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kumimoji="1" lang="bg-BG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由欧拉定理，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𝜑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≡1 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mod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𝜑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在模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意义下的乘法逆元，等价于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kumimoji="1" lang="zh-CN" altLang="en-US" dirty="0" smtClean="0"/>
                  <a:t>，记作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当然，前提是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互质。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一些大质数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9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+7</m:t>
                    </m:r>
                  </m:oMath>
                </a14:m>
                <a:endParaRPr kumimoji="1" lang="en-US" altLang="zh-CN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9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+9</m:t>
                    </m:r>
                  </m:oMath>
                </a14:m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8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+7</m:t>
                    </m:r>
                  </m:oMath>
                </a14:m>
                <a:r>
                  <a:rPr kumimoji="1" lang="zh-CN" altLang="en-US" dirty="0" smtClean="0"/>
                  <a:t>（不常用）</a:t>
                </a:r>
              </a:p>
              <a:p>
                <a:pPr lvl="1"/>
                <a:r>
                  <a:rPr kumimoji="1" lang="zh-CN" altLang="en-US" dirty="0" smtClean="0"/>
                  <a:t>奇怪的生日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84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怀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怀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3155</TotalTime>
  <Words>4908</Words>
  <Application>Microsoft Macintosh PowerPoint</Application>
  <PresentationFormat>On-screen Show (4:3)</PresentationFormat>
  <Paragraphs>458</Paragraphs>
  <Slides>75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Calibri</vt:lpstr>
      <vt:lpstr>Calibri Light</vt:lpstr>
      <vt:lpstr>Cambria Math</vt:lpstr>
      <vt:lpstr>Courier</vt:lpstr>
      <vt:lpstr>Heiti SC Light</vt:lpstr>
      <vt:lpstr>Libian SC</vt:lpstr>
      <vt:lpstr>Songti SC</vt:lpstr>
      <vt:lpstr>STKaiti</vt:lpstr>
      <vt:lpstr>Wingdings</vt:lpstr>
      <vt:lpstr>宋体</vt:lpstr>
      <vt:lpstr>怀旧</vt:lpstr>
      <vt:lpstr>信息学竞赛中的数学方法</vt:lpstr>
      <vt:lpstr>目录</vt:lpstr>
      <vt:lpstr>基础数论</vt:lpstr>
      <vt:lpstr>基本概念</vt:lpstr>
      <vt:lpstr>模意义下的运算</vt:lpstr>
      <vt:lpstr>费马小定理</vt:lpstr>
      <vt:lpstr>欧拉定理</vt:lpstr>
      <vt:lpstr>乘法逆元</vt:lpstr>
      <vt:lpstr>一些大质数</vt:lpstr>
      <vt:lpstr>快速幂</vt:lpstr>
      <vt:lpstr>快速幂</vt:lpstr>
      <vt:lpstr>快速幂：代码</vt:lpstr>
      <vt:lpstr>快速乘法</vt:lpstr>
      <vt:lpstr>最大公因数（GCD）</vt:lpstr>
      <vt:lpstr>更相减损术</vt:lpstr>
      <vt:lpstr>辗转相除法</vt:lpstr>
      <vt:lpstr>辗转相除法：代码</vt:lpstr>
      <vt:lpstr>高精度加减乘法</vt:lpstr>
      <vt:lpstr>高精度除法</vt:lpstr>
      <vt:lpstr>高精度GCD</vt:lpstr>
      <vt:lpstr>线性同余方程</vt:lpstr>
      <vt:lpstr>拓展欧几里得算法</vt:lpstr>
      <vt:lpstr>拓展欧几里得算法</vt:lpstr>
      <vt:lpstr>拓展欧几里得算法</vt:lpstr>
      <vt:lpstr>拓展欧几里得算法：代码</vt:lpstr>
      <vt:lpstr>求解线性同余方程</vt:lpstr>
      <vt:lpstr>分解质因数</vt:lpstr>
      <vt:lpstr>枚举因子</vt:lpstr>
      <vt:lpstr>筛法</vt:lpstr>
      <vt:lpstr>筛法</vt:lpstr>
      <vt:lpstr>基础数论： 例题</vt:lpstr>
      <vt:lpstr>NOIP2012 D2T1 同余方程</vt:lpstr>
      <vt:lpstr>POJ1061 青蛙的约会</vt:lpstr>
      <vt:lpstr>HDU2824 The Euler Function</vt:lpstr>
      <vt:lpstr>POJ2480 Longge`s Problem</vt:lpstr>
      <vt:lpstr>SGU106 The Equation</vt:lpstr>
      <vt:lpstr>POI2011 Strongbox</vt:lpstr>
      <vt:lpstr>进一步了解……</vt:lpstr>
      <vt:lpstr>组合数学入门</vt:lpstr>
      <vt:lpstr>基本计数原理</vt:lpstr>
      <vt:lpstr>计数问题</vt:lpstr>
      <vt:lpstr>排列与组合</vt:lpstr>
      <vt:lpstr>Pascal公式</vt:lpstr>
      <vt:lpstr>常用公式</vt:lpstr>
      <vt:lpstr>常用公式</vt:lpstr>
      <vt:lpstr>常用公式</vt:lpstr>
      <vt:lpstr>证明的两种方式</vt:lpstr>
      <vt:lpstr>尝试一下证明</vt:lpstr>
      <vt:lpstr>模意义下的组合数</vt:lpstr>
      <vt:lpstr>Catalan数列</vt:lpstr>
      <vt:lpstr>Catalan数列</vt:lpstr>
      <vt:lpstr>Bell数列</vt:lpstr>
      <vt:lpstr>容斥原理</vt:lpstr>
      <vt:lpstr>错位排列</vt:lpstr>
      <vt:lpstr>禁位排列</vt:lpstr>
      <vt:lpstr>组合数学入门：例题</vt:lpstr>
      <vt:lpstr>一道数学题</vt:lpstr>
      <vt:lpstr>POJ3421 X-factor Chains</vt:lpstr>
      <vt:lpstr>URAL1860 Fiborial</vt:lpstr>
      <vt:lpstr>POJ3088 Push Button Lock</vt:lpstr>
      <vt:lpstr>无名试题1</vt:lpstr>
      <vt:lpstr>《组合数学》习题8.5</vt:lpstr>
      <vt:lpstr>SKI</vt:lpstr>
      <vt:lpstr>进一步了解……</vt:lpstr>
      <vt:lpstr>位运算与bitset</vt:lpstr>
      <vt:lpstr>位运算</vt:lpstr>
      <vt:lpstr>集合的二进制表示</vt:lpstr>
      <vt:lpstr>集合操作</vt:lpstr>
      <vt:lpstr>枚举子集</vt:lpstr>
      <vt:lpstr>std::bitset</vt:lpstr>
      <vt:lpstr>std::bitset用例</vt:lpstr>
      <vt:lpstr>自己实现bitset</vt:lpstr>
      <vt:lpstr>自己实现bitset</vt:lpstr>
      <vt:lpstr>bitset的简单应用</vt:lpstr>
      <vt:lpstr>终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信息学竞赛中的数学方法</dc:title>
  <dc:creator>胡泽聪</dc:creator>
  <cp:lastModifiedBy>胡泽聪</cp:lastModifiedBy>
  <cp:revision>473</cp:revision>
  <dcterms:created xsi:type="dcterms:W3CDTF">2015-09-27T03:15:46Z</dcterms:created>
  <dcterms:modified xsi:type="dcterms:W3CDTF">2017-06-10T12:01:44Z</dcterms:modified>
</cp:coreProperties>
</file>